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4.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5.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6.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2"/>
  </p:sldMasterIdLst>
  <p:notesMasterIdLst>
    <p:notesMasterId r:id="rId61"/>
  </p:notesMasterIdLst>
  <p:sldIdLst>
    <p:sldId id="256" r:id="rId3"/>
    <p:sldId id="257" r:id="rId4"/>
    <p:sldId id="259" r:id="rId5"/>
    <p:sldId id="268" r:id="rId6"/>
    <p:sldId id="270" r:id="rId7"/>
    <p:sldId id="273" r:id="rId8"/>
    <p:sldId id="320" r:id="rId9"/>
    <p:sldId id="272"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321" r:id="rId32"/>
    <p:sldId id="295" r:id="rId33"/>
    <p:sldId id="296" r:id="rId34"/>
    <p:sldId id="297" r:id="rId35"/>
    <p:sldId id="298" r:id="rId36"/>
    <p:sldId id="299" r:id="rId37"/>
    <p:sldId id="300" r:id="rId38"/>
    <p:sldId id="302" r:id="rId39"/>
    <p:sldId id="301" r:id="rId40"/>
    <p:sldId id="303" r:id="rId41"/>
    <p:sldId id="304" r:id="rId42"/>
    <p:sldId id="322" r:id="rId43"/>
    <p:sldId id="305" r:id="rId44"/>
    <p:sldId id="325" r:id="rId45"/>
    <p:sldId id="307" r:id="rId46"/>
    <p:sldId id="323" r:id="rId47"/>
    <p:sldId id="309" r:id="rId48"/>
    <p:sldId id="310" r:id="rId49"/>
    <p:sldId id="311" r:id="rId50"/>
    <p:sldId id="312" r:id="rId51"/>
    <p:sldId id="313" r:id="rId52"/>
    <p:sldId id="314" r:id="rId53"/>
    <p:sldId id="315" r:id="rId54"/>
    <p:sldId id="316" r:id="rId55"/>
    <p:sldId id="317" r:id="rId56"/>
    <p:sldId id="318" r:id="rId57"/>
    <p:sldId id="319" r:id="rId58"/>
    <p:sldId id="324" r:id="rId59"/>
    <p:sldId id="267" r:id="rId60"/>
  </p:sldIdLst>
  <p:sldSz cx="9144000" cy="5143500" type="screen16x9"/>
  <p:notesSz cx="6858000" cy="9144000"/>
  <p:embeddedFontLst>
    <p:embeddedFont>
      <p:font typeface="Calibri" panose="020F0502020204030204" pitchFamily="34" charset="0"/>
      <p:regular r:id="rId62"/>
      <p:bold r:id="rId63"/>
      <p:italic r:id="rId64"/>
      <p:boldItalic r:id="rId65"/>
    </p:embeddedFont>
    <p:embeddedFont>
      <p:font typeface="Nunito" pitchFamily="2" charset="0"/>
      <p:regular r:id="rId66"/>
      <p:bold r:id="rId67"/>
      <p:italic r:id="rId68"/>
      <p:boldItalic r:id="rId69"/>
    </p:embeddedFont>
    <p:embeddedFont>
      <p:font typeface="Nunito ExtraBold" pitchFamily="2" charset="0"/>
      <p:bold r:id="rId70"/>
      <p:italic r:id="rId71"/>
      <p:boldItalic r:id="rId72"/>
    </p:embeddedFont>
    <p:embeddedFont>
      <p:font typeface="Nunito SemiBold"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jy58bmnyBVcGyV9EgDb1iunGs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1"/>
    <a:srgbClr val="009193"/>
    <a:srgbClr val="0070C0"/>
    <a:srgbClr val="1A74D2"/>
    <a:srgbClr val="0E39AA"/>
    <a:srgbClr val="029544"/>
    <a:srgbClr val="0EDB59"/>
    <a:srgbClr val="68FF00"/>
    <a:srgbClr val="4DFF00"/>
    <a:srgbClr val="099B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093109-1B3F-4B30-BEC1-FF3E0166847A}">
  <a:tblStyle styleId="{A4093109-1B3F-4B30-BEC1-FF3E0166847A}"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fill>
          <a:solidFill>
            <a:srgbClr val="5B9BD5">
              <a:alpha val="20000"/>
            </a:srgbClr>
          </a:solidFill>
        </a:fill>
      </a:tcStyle>
    </a:band1H>
    <a:band2H>
      <a:tcTxStyle b="off" i="off"/>
      <a:tcStyle>
        <a:tcBdr/>
      </a:tcStyle>
    </a:band2H>
    <a:band1V>
      <a:tcTxStyle b="off" i="off"/>
      <a:tcStyle>
        <a:tcBdr/>
        <a:fill>
          <a:solidFill>
            <a:srgbClr val="5B9BD5">
              <a:alpha val="20000"/>
            </a:srgb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9"/>
  </p:normalViewPr>
  <p:slideViewPr>
    <p:cSldViewPr snapToGrid="0">
      <p:cViewPr varScale="1">
        <p:scale>
          <a:sx n="105" d="100"/>
          <a:sy n="105" d="100"/>
        </p:scale>
        <p:origin x="802" y="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5" Type="http://schemas.openxmlformats.org/officeDocument/2006/relationships/slide" Target="slides/slide3.xml"/><Relationship Id="rId61" Type="http://schemas.openxmlformats.org/officeDocument/2006/relationships/notesMaster" Target="notesMasters/notesMaster1.xml"/><Relationship Id="rId82"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8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8377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596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228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9313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78578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5682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3766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97078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3078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0256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3469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4122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8913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6611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9185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4845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6789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5392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5070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9968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e9006cb6c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10e9006cb6c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0789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131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6913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5485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440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0847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51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9509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24261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0732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e9006cb6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0e9006cb6c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6987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06216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e9006cb6c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10e9006cb6c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67462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2089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1956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7817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e9006cb6c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10e9006cb6c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5305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5677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2658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7492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2758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d375bc5c7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13d375bc5c7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25890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71548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08798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13163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946167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10179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15930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68180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ee00f67ea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g10ee00f67ea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0ee00f67ea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
        <p:nvSpPr>
          <p:cNvPr id="173" name="Google Shape;173;g10ee00f67ea_0_5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e9006cb6c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10e9006cb6c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0037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0530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5812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ge1a9588eba_0_9"/>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6" name="Google Shape;16;ge1a9588eba_0_9"/>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7"/>
        <p:cNvGrpSpPr/>
        <p:nvPr/>
      </p:nvGrpSpPr>
      <p:grpSpPr>
        <a:xfrm>
          <a:off x="0" y="0"/>
          <a:ext cx="0" cy="0"/>
          <a:chOff x="0" y="0"/>
          <a:chExt cx="0" cy="0"/>
        </a:xfrm>
      </p:grpSpPr>
      <p:sp>
        <p:nvSpPr>
          <p:cNvPr id="48" name="Google Shape;48;ge1a9588eba_0_42"/>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49" name="Google Shape;49;ge1a9588eba_0_42" descr="A close up of a logo&#10;&#10;Description automatically generated"/>
          <p:cNvPicPr preferRelativeResize="0"/>
          <p:nvPr/>
        </p:nvPicPr>
        <p:blipFill rotWithShape="1">
          <a:blip r:embed="rId2">
            <a:alphaModFix/>
          </a:blip>
          <a:srcRect l="42816" t="18358" r="37296" b="19151"/>
          <a:stretch/>
        </p:blipFill>
        <p:spPr>
          <a:xfrm>
            <a:off x="6052536" y="514443"/>
            <a:ext cx="2095112" cy="3703320"/>
          </a:xfrm>
          <a:prstGeom prst="rect">
            <a:avLst/>
          </a:prstGeom>
          <a:noFill/>
          <a:ln>
            <a:noFill/>
          </a:ln>
        </p:spPr>
      </p:pic>
      <p:sp>
        <p:nvSpPr>
          <p:cNvPr id="50" name="Google Shape;50;ge1a9588eba_0_42"/>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51" name="Google Shape;51;ge1a9588eba_0_42"/>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52" name="Google Shape;52;ge1a9588eba_0_42"/>
          <p:cNvPicPr preferRelativeResize="0"/>
          <p:nvPr/>
        </p:nvPicPr>
        <p:blipFill rotWithShape="1">
          <a:blip r:embed="rId3">
            <a:alphaModFix/>
          </a:blip>
          <a:srcRect/>
          <a:stretch/>
        </p:blipFill>
        <p:spPr>
          <a:xfrm>
            <a:off x="295874" y="683275"/>
            <a:ext cx="3757725" cy="825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2"/>
        <p:cNvGrpSpPr/>
        <p:nvPr/>
      </p:nvGrpSpPr>
      <p:grpSpPr>
        <a:xfrm>
          <a:off x="0" y="0"/>
          <a:ext cx="0" cy="0"/>
          <a:chOff x="0" y="0"/>
          <a:chExt cx="0" cy="0"/>
        </a:xfrm>
      </p:grpSpPr>
      <p:sp>
        <p:nvSpPr>
          <p:cNvPr id="63" name="Google Shape;63;g10ee00f67ea_0_104"/>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64" name="Google Shape;64;g10ee00f67ea_0_104" descr="A close up of a logo&#10;&#10;Description automatically generated"/>
          <p:cNvPicPr preferRelativeResize="0"/>
          <p:nvPr/>
        </p:nvPicPr>
        <p:blipFill rotWithShape="1">
          <a:blip r:embed="rId2">
            <a:alphaModFix/>
          </a:blip>
          <a:srcRect l="42816" t="18358" r="37296" b="19151"/>
          <a:stretch/>
        </p:blipFill>
        <p:spPr>
          <a:xfrm>
            <a:off x="6052536" y="514443"/>
            <a:ext cx="2095112" cy="3703320"/>
          </a:xfrm>
          <a:prstGeom prst="rect">
            <a:avLst/>
          </a:prstGeom>
          <a:noFill/>
          <a:ln>
            <a:noFill/>
          </a:ln>
        </p:spPr>
      </p:pic>
      <p:sp>
        <p:nvSpPr>
          <p:cNvPr id="65" name="Google Shape;65;g10ee00f67ea_0_104"/>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66" name="Google Shape;66;g10ee00f67ea_0_104"/>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b="0" i="0" u="none" strike="noStrike" cap="none">
                <a:solidFill>
                  <a:schemeClr val="lt1"/>
                </a:solidFill>
                <a:latin typeface="Nunito ExtraBold"/>
                <a:ea typeface="Nunito ExtraBold"/>
                <a:cs typeface="Nunito ExtraBold"/>
                <a:sym typeface="Nunito ExtraBold"/>
              </a:rPr>
              <a:t>Happy Learning !</a:t>
            </a:r>
            <a:endParaRPr sz="3300" b="0" i="0" u="none" strike="noStrike" cap="none">
              <a:solidFill>
                <a:schemeClr val="lt1"/>
              </a:solidFill>
              <a:latin typeface="Nunito ExtraBold"/>
              <a:ea typeface="Nunito ExtraBold"/>
              <a:cs typeface="Nunito ExtraBold"/>
              <a:sym typeface="Nunito ExtraBold"/>
            </a:endParaRPr>
          </a:p>
        </p:txBody>
      </p:sp>
      <p:pic>
        <p:nvPicPr>
          <p:cNvPr id="67" name="Google Shape;67;g10ee00f67ea_0_104"/>
          <p:cNvPicPr preferRelativeResize="0"/>
          <p:nvPr/>
        </p:nvPicPr>
        <p:blipFill rotWithShape="1">
          <a:blip r:embed="rId3">
            <a:alphaModFix/>
          </a:blip>
          <a:srcRect/>
          <a:stretch/>
        </p:blipFill>
        <p:spPr>
          <a:xfrm>
            <a:off x="421875" y="769949"/>
            <a:ext cx="3071452" cy="1261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g10ee00f67ea_0_71"/>
          <p:cNvSpPr txBox="1">
            <a:spLocks noGrp="1"/>
          </p:cNvSpPr>
          <p:nvPr>
            <p:ph type="ctrTitle"/>
          </p:nvPr>
        </p:nvSpPr>
        <p:spPr>
          <a:xfrm>
            <a:off x="2210208" y="744575"/>
            <a:ext cx="66222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70" name="Google Shape;70;g10ee00f67ea_0_71"/>
          <p:cNvSpPr txBox="1">
            <a:spLocks noGrp="1"/>
          </p:cNvSpPr>
          <p:nvPr>
            <p:ph type="subTitle" idx="1"/>
          </p:nvPr>
        </p:nvSpPr>
        <p:spPr>
          <a:xfrm>
            <a:off x="2210202" y="2834125"/>
            <a:ext cx="66222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g10ee00f67ea_0_7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73" name="Google Shape;73;g10ee00f67ea_0_7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sp>
        <p:nvSpPr>
          <p:cNvPr id="75" name="Google Shape;75;g10ee00f67ea_0_77"/>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76" name="Google Shape;76;g10ee00f67ea_0_77"/>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77" name="Google Shape;77;g10ee00f67ea_0_77"/>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78"/>
        <p:cNvGrpSpPr/>
        <p:nvPr/>
      </p:nvGrpSpPr>
      <p:grpSpPr>
        <a:xfrm>
          <a:off x="0" y="0"/>
          <a:ext cx="0" cy="0"/>
          <a:chOff x="0" y="0"/>
          <a:chExt cx="0" cy="0"/>
        </a:xfrm>
      </p:grpSpPr>
      <p:sp>
        <p:nvSpPr>
          <p:cNvPr id="79" name="Google Shape;79;g10ee00f67ea_0_8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graphicFrame>
        <p:nvGraphicFramePr>
          <p:cNvPr id="80" name="Google Shape;80;g10ee00f67ea_0_81"/>
          <p:cNvGraphicFramePr/>
          <p:nvPr/>
        </p:nvGraphicFramePr>
        <p:xfrm>
          <a:off x="201942" y="833662"/>
          <a:ext cx="3000000" cy="3000000"/>
        </p:xfrm>
        <a:graphic>
          <a:graphicData uri="http://schemas.openxmlformats.org/drawingml/2006/table">
            <a:tbl>
              <a:tblPr firstRow="1" bandRow="1">
                <a:noFill/>
                <a:tableStyleId>{A4093109-1B3F-4B30-BEC1-FF3E0166847A}</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81" name="Google Shape;81;g10ee00f67ea_0_8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2"/>
        <p:cNvGrpSpPr/>
        <p:nvPr/>
      </p:nvGrpSpPr>
      <p:grpSpPr>
        <a:xfrm>
          <a:off x="0" y="0"/>
          <a:ext cx="0" cy="0"/>
          <a:chOff x="0" y="0"/>
          <a:chExt cx="0" cy="0"/>
        </a:xfrm>
      </p:grpSpPr>
      <p:sp>
        <p:nvSpPr>
          <p:cNvPr id="83" name="Google Shape;83;g10ee00f67ea_0_85"/>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84" name="Google Shape;84;g10ee00f67ea_0_8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5" name="Google Shape;85;g10ee00f67ea_0_8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6" name="Google Shape;86;g10ee00f67ea_0_8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g10ee00f67ea_0_9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89" name="Google Shape;89;g10ee00f67ea_0_9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g10ee00f67ea_0_9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2" name="Google Shape;92;g10ee00f67ea_0_9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g10ee00f67ea_0_9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10ee00f67ea_0_9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6" name="Google Shape;96;g10ee00f67ea_0_9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7" name="Google Shape;97;g10ee00f67ea_0_9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15000"/>
              </a:lnSpc>
              <a:spcBef>
                <a:spcPts val="0"/>
              </a:spcBef>
              <a:spcAft>
                <a:spcPts val="0"/>
              </a:spcAft>
              <a:buSzPts val="1500"/>
              <a:buChar char="●"/>
              <a:defRPr/>
            </a:lvl1pPr>
            <a:lvl2pPr marL="914400" lvl="1" indent="-311150" algn="l">
              <a:lnSpc>
                <a:spcPct val="115000"/>
              </a:lnSpc>
              <a:spcBef>
                <a:spcPts val="1600"/>
              </a:spcBef>
              <a:spcAft>
                <a:spcPts val="0"/>
              </a:spcAft>
              <a:buSzPts val="1300"/>
              <a:buChar char="○"/>
              <a:defRPr/>
            </a:lvl2pPr>
            <a:lvl3pPr marL="1371600" lvl="2" indent="-304800" algn="l">
              <a:lnSpc>
                <a:spcPct val="115000"/>
              </a:lnSpc>
              <a:spcBef>
                <a:spcPts val="1600"/>
              </a:spcBef>
              <a:spcAft>
                <a:spcPts val="0"/>
              </a:spcAft>
              <a:buSzPts val="1200"/>
              <a:buChar char="■"/>
              <a:defRPr/>
            </a:lvl3pPr>
            <a:lvl4pPr marL="1828800" lvl="3" indent="-298450" algn="l">
              <a:lnSpc>
                <a:spcPct val="115000"/>
              </a:lnSpc>
              <a:spcBef>
                <a:spcPts val="1600"/>
              </a:spcBef>
              <a:spcAft>
                <a:spcPts val="0"/>
              </a:spcAft>
              <a:buSzPts val="1100"/>
              <a:buChar char="●"/>
              <a:defRPr/>
            </a:lvl4pPr>
            <a:lvl5pPr marL="2286000" lvl="4" indent="-292100" algn="l">
              <a:lnSpc>
                <a:spcPct val="115000"/>
              </a:lnSpc>
              <a:spcBef>
                <a:spcPts val="1600"/>
              </a:spcBef>
              <a:spcAft>
                <a:spcPts val="0"/>
              </a:spcAft>
              <a:buSzPts val="1000"/>
              <a:buChar char="○"/>
              <a:defRPr/>
            </a:lvl5pPr>
            <a:lvl6pPr marL="2743200" lvl="5" indent="-285750" algn="l">
              <a:lnSpc>
                <a:spcPct val="115000"/>
              </a:lnSpc>
              <a:spcBef>
                <a:spcPts val="1600"/>
              </a:spcBef>
              <a:spcAft>
                <a:spcPts val="0"/>
              </a:spcAft>
              <a:buSzPts val="900"/>
              <a:buChar char="■"/>
              <a:defRPr/>
            </a:lvl6pPr>
            <a:lvl7pPr marL="3200400" lvl="6" indent="-279400" algn="l">
              <a:lnSpc>
                <a:spcPct val="115000"/>
              </a:lnSpc>
              <a:spcBef>
                <a:spcPts val="1600"/>
              </a:spcBef>
              <a:spcAft>
                <a:spcPts val="0"/>
              </a:spcAft>
              <a:buSzPts val="800"/>
              <a:buChar char="●"/>
              <a:defRPr/>
            </a:lvl7pPr>
            <a:lvl8pPr marL="3657600" lvl="7" indent="-273050" algn="l">
              <a:lnSpc>
                <a:spcPct val="115000"/>
              </a:lnSpc>
              <a:spcBef>
                <a:spcPts val="1600"/>
              </a:spcBef>
              <a:spcAft>
                <a:spcPts val="0"/>
              </a:spcAft>
              <a:buSzPts val="700"/>
              <a:buChar char="○"/>
              <a:defRPr/>
            </a:lvl8pPr>
            <a:lvl9pPr marL="4114800" lvl="8" indent="-266700" algn="l">
              <a:lnSpc>
                <a:spcPct val="115000"/>
              </a:lnSpc>
              <a:spcBef>
                <a:spcPts val="1600"/>
              </a:spcBef>
              <a:spcAft>
                <a:spcPts val="1600"/>
              </a:spcAft>
              <a:buSzPts val="600"/>
              <a:buChar char="■"/>
              <a:defRPr/>
            </a:lvl9pPr>
          </a:lstStyle>
          <a:p>
            <a:endParaRPr/>
          </a:p>
        </p:txBody>
      </p:sp>
      <p:sp>
        <p:nvSpPr>
          <p:cNvPr id="98" name="Google Shape;98;g10ee00f67ea_0_96"/>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e1a9588eba_0_1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19" name="Google Shape;19;ge1a9588eba_0_15"/>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lvl1pPr marL="457200" lvl="0" indent="-323850" algn="l">
              <a:lnSpc>
                <a:spcPct val="115000"/>
              </a:lnSpc>
              <a:spcBef>
                <a:spcPts val="0"/>
              </a:spcBef>
              <a:spcAft>
                <a:spcPts val="0"/>
              </a:spcAft>
              <a:buSzPts val="1500"/>
              <a:buFont typeface="Nunito"/>
              <a:buChar char="●"/>
              <a:defRPr>
                <a:latin typeface="Nunito"/>
                <a:ea typeface="Nunito"/>
                <a:cs typeface="Nunito"/>
                <a:sym typeface="Nunito"/>
              </a:defRPr>
            </a:lvl1pPr>
            <a:lvl2pPr marL="914400" lvl="1" indent="-311150" algn="l">
              <a:lnSpc>
                <a:spcPct val="115000"/>
              </a:lnSpc>
              <a:spcBef>
                <a:spcPts val="1600"/>
              </a:spcBef>
              <a:spcAft>
                <a:spcPts val="0"/>
              </a:spcAft>
              <a:buSzPts val="1300"/>
              <a:buFont typeface="Nunito"/>
              <a:buChar char="○"/>
              <a:defRPr>
                <a:latin typeface="Nunito"/>
                <a:ea typeface="Nunito"/>
                <a:cs typeface="Nunito"/>
                <a:sym typeface="Nunito"/>
              </a:defRPr>
            </a:lvl2pPr>
            <a:lvl3pPr marL="1371600" lvl="2" indent="-304800" algn="l">
              <a:lnSpc>
                <a:spcPct val="115000"/>
              </a:lnSpc>
              <a:spcBef>
                <a:spcPts val="1600"/>
              </a:spcBef>
              <a:spcAft>
                <a:spcPts val="0"/>
              </a:spcAft>
              <a:buSzPts val="1200"/>
              <a:buFont typeface="Nunito"/>
              <a:buChar char="■"/>
              <a:defRPr>
                <a:latin typeface="Nunito"/>
                <a:ea typeface="Nunito"/>
                <a:cs typeface="Nunito"/>
                <a:sym typeface="Nunito"/>
              </a:defRPr>
            </a:lvl3pPr>
            <a:lvl4pPr marL="1828800" lvl="3" indent="-298450" algn="l">
              <a:lnSpc>
                <a:spcPct val="115000"/>
              </a:lnSpc>
              <a:spcBef>
                <a:spcPts val="1600"/>
              </a:spcBef>
              <a:spcAft>
                <a:spcPts val="0"/>
              </a:spcAft>
              <a:buSzPts val="1100"/>
              <a:buFont typeface="Nunito"/>
              <a:buChar char="●"/>
              <a:defRPr>
                <a:latin typeface="Nunito"/>
                <a:ea typeface="Nunito"/>
                <a:cs typeface="Nunito"/>
                <a:sym typeface="Nunito"/>
              </a:defRPr>
            </a:lvl4pPr>
            <a:lvl5pPr marL="2286000" lvl="4" indent="-292100" algn="l">
              <a:lnSpc>
                <a:spcPct val="115000"/>
              </a:lnSpc>
              <a:spcBef>
                <a:spcPts val="1600"/>
              </a:spcBef>
              <a:spcAft>
                <a:spcPts val="0"/>
              </a:spcAft>
              <a:buSzPts val="1000"/>
              <a:buFont typeface="Nunito"/>
              <a:buChar char="○"/>
              <a:defRPr>
                <a:latin typeface="Nunito"/>
                <a:ea typeface="Nunito"/>
                <a:cs typeface="Nunito"/>
                <a:sym typeface="Nunito"/>
              </a:defRPr>
            </a:lvl5pPr>
            <a:lvl6pPr marL="2743200" lvl="5" indent="-285750" algn="l">
              <a:lnSpc>
                <a:spcPct val="115000"/>
              </a:lnSpc>
              <a:spcBef>
                <a:spcPts val="1600"/>
              </a:spcBef>
              <a:spcAft>
                <a:spcPts val="0"/>
              </a:spcAft>
              <a:buSzPts val="900"/>
              <a:buFont typeface="Nunito"/>
              <a:buChar char="■"/>
              <a:defRPr>
                <a:latin typeface="Nunito"/>
                <a:ea typeface="Nunito"/>
                <a:cs typeface="Nunito"/>
                <a:sym typeface="Nunito"/>
              </a:defRPr>
            </a:lvl6pPr>
            <a:lvl7pPr marL="3200400" lvl="6" indent="-279400" algn="l">
              <a:lnSpc>
                <a:spcPct val="115000"/>
              </a:lnSpc>
              <a:spcBef>
                <a:spcPts val="1600"/>
              </a:spcBef>
              <a:spcAft>
                <a:spcPts val="0"/>
              </a:spcAft>
              <a:buSzPts val="800"/>
              <a:buFont typeface="Nunito"/>
              <a:buChar char="●"/>
              <a:defRPr>
                <a:latin typeface="Nunito"/>
                <a:ea typeface="Nunito"/>
                <a:cs typeface="Nunito"/>
                <a:sym typeface="Nunito"/>
              </a:defRPr>
            </a:lvl7pPr>
            <a:lvl8pPr marL="3657600" lvl="7" indent="-273050" algn="l">
              <a:lnSpc>
                <a:spcPct val="115000"/>
              </a:lnSpc>
              <a:spcBef>
                <a:spcPts val="1600"/>
              </a:spcBef>
              <a:spcAft>
                <a:spcPts val="0"/>
              </a:spcAft>
              <a:buSzPts val="700"/>
              <a:buFont typeface="Nunito"/>
              <a:buChar char="○"/>
              <a:defRPr>
                <a:latin typeface="Nunito"/>
                <a:ea typeface="Nunito"/>
                <a:cs typeface="Nunito"/>
                <a:sym typeface="Nunito"/>
              </a:defRPr>
            </a:lvl8pPr>
            <a:lvl9pPr marL="4114800" lvl="8" indent="-266700" algn="l">
              <a:lnSpc>
                <a:spcPct val="115000"/>
              </a:lnSpc>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20" name="Google Shape;20;ge1a9588eba_0_15"/>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g10ee00f67ea_0_10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e1a9588eba_0_1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a:endParaRPr/>
          </a:p>
        </p:txBody>
      </p:sp>
      <p:sp>
        <p:nvSpPr>
          <p:cNvPr id="23" name="Google Shape;23;ge1a9588eba_0_1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24"/>
        <p:cNvGrpSpPr/>
        <p:nvPr/>
      </p:nvGrpSpPr>
      <p:grpSpPr>
        <a:xfrm>
          <a:off x="0" y="0"/>
          <a:ext cx="0" cy="0"/>
          <a:chOff x="0" y="0"/>
          <a:chExt cx="0" cy="0"/>
        </a:xfrm>
      </p:grpSpPr>
      <p:sp>
        <p:nvSpPr>
          <p:cNvPr id="25" name="Google Shape;25;ge1a9588eba_0_19"/>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graphicFrame>
        <p:nvGraphicFramePr>
          <p:cNvPr id="26" name="Google Shape;26;ge1a9588eba_0_19"/>
          <p:cNvGraphicFramePr/>
          <p:nvPr/>
        </p:nvGraphicFramePr>
        <p:xfrm>
          <a:off x="201942" y="833662"/>
          <a:ext cx="3000000" cy="3000000"/>
        </p:xfrm>
        <a:graphic>
          <a:graphicData uri="http://schemas.openxmlformats.org/drawingml/2006/table">
            <a:tbl>
              <a:tblPr firstRow="1" bandRow="1">
                <a:noFill/>
                <a:tableStyleId>{A4093109-1B3F-4B30-BEC1-FF3E0166847A}</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a:t>
                      </a:r>
                      <a:endParaRPr sz="14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Cluster Profile </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latin typeface="Nunito"/>
                          <a:ea typeface="Nunito"/>
                          <a:cs typeface="Nunito"/>
                          <a:sym typeface="Nunito"/>
                        </a:rPr>
                        <a:t>Business Insights for Marketing Team</a:t>
                      </a:r>
                      <a:endParaRPr sz="14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1</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Engage Online – Set up priority calling in lines – Upsell and Cross sell premium products</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2</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baseline="30000">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3</a:t>
                      </a: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u="none" strike="noStrike" cap="none">
                          <a:latin typeface="Nunito"/>
                          <a:ea typeface="Nunito"/>
                          <a:cs typeface="Nunito"/>
                          <a:sym typeface="Nunito"/>
                        </a:rPr>
                        <a:t>…</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27" name="Google Shape;27;ge1a9588eba_0_19"/>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e1a9588eba_0_2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30" name="Google Shape;30;ge1a9588eba_0_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ge1a9588eba_0_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ge1a9588eba_0_2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ge1a9588eba_0_28"/>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35" name="Google Shape;35;ge1a9588eba_0_28"/>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e1a9588eba_0_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ge1a9588eba_0_3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e1a9588eba_0_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e1a9588eba_0_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ge1a9588eba_0_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ge1a9588eba_0_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23850" algn="l">
              <a:lnSpc>
                <a:spcPct val="115000"/>
              </a:lnSpc>
              <a:spcBef>
                <a:spcPts val="0"/>
              </a:spcBef>
              <a:spcAft>
                <a:spcPts val="0"/>
              </a:spcAft>
              <a:buSzPts val="1500"/>
              <a:buChar char="●"/>
              <a:defRPr/>
            </a:lvl1pPr>
            <a:lvl2pPr marL="914400" lvl="1" indent="-311150" algn="l">
              <a:lnSpc>
                <a:spcPct val="115000"/>
              </a:lnSpc>
              <a:spcBef>
                <a:spcPts val="1600"/>
              </a:spcBef>
              <a:spcAft>
                <a:spcPts val="0"/>
              </a:spcAft>
              <a:buSzPts val="1300"/>
              <a:buChar char="○"/>
              <a:defRPr/>
            </a:lvl2pPr>
            <a:lvl3pPr marL="1371600" lvl="2" indent="-304800" algn="l">
              <a:lnSpc>
                <a:spcPct val="115000"/>
              </a:lnSpc>
              <a:spcBef>
                <a:spcPts val="1600"/>
              </a:spcBef>
              <a:spcAft>
                <a:spcPts val="0"/>
              </a:spcAft>
              <a:buSzPts val="1200"/>
              <a:buChar char="■"/>
              <a:defRPr/>
            </a:lvl3pPr>
            <a:lvl4pPr marL="1828800" lvl="3" indent="-298450" algn="l">
              <a:lnSpc>
                <a:spcPct val="115000"/>
              </a:lnSpc>
              <a:spcBef>
                <a:spcPts val="1600"/>
              </a:spcBef>
              <a:spcAft>
                <a:spcPts val="0"/>
              </a:spcAft>
              <a:buSzPts val="1100"/>
              <a:buChar char="●"/>
              <a:defRPr/>
            </a:lvl4pPr>
            <a:lvl5pPr marL="2286000" lvl="4" indent="-292100" algn="l">
              <a:lnSpc>
                <a:spcPct val="115000"/>
              </a:lnSpc>
              <a:spcBef>
                <a:spcPts val="1600"/>
              </a:spcBef>
              <a:spcAft>
                <a:spcPts val="0"/>
              </a:spcAft>
              <a:buSzPts val="1000"/>
              <a:buChar char="○"/>
              <a:defRPr/>
            </a:lvl5pPr>
            <a:lvl6pPr marL="2743200" lvl="5" indent="-285750" algn="l">
              <a:lnSpc>
                <a:spcPct val="115000"/>
              </a:lnSpc>
              <a:spcBef>
                <a:spcPts val="1600"/>
              </a:spcBef>
              <a:spcAft>
                <a:spcPts val="0"/>
              </a:spcAft>
              <a:buSzPts val="900"/>
              <a:buChar char="■"/>
              <a:defRPr/>
            </a:lvl6pPr>
            <a:lvl7pPr marL="3200400" lvl="6" indent="-279400" algn="l">
              <a:lnSpc>
                <a:spcPct val="115000"/>
              </a:lnSpc>
              <a:spcBef>
                <a:spcPts val="1600"/>
              </a:spcBef>
              <a:spcAft>
                <a:spcPts val="0"/>
              </a:spcAft>
              <a:buSzPts val="800"/>
              <a:buChar char="●"/>
              <a:defRPr/>
            </a:lvl7pPr>
            <a:lvl8pPr marL="3657600" lvl="7" indent="-273050" algn="l">
              <a:lnSpc>
                <a:spcPct val="115000"/>
              </a:lnSpc>
              <a:spcBef>
                <a:spcPts val="1600"/>
              </a:spcBef>
              <a:spcAft>
                <a:spcPts val="0"/>
              </a:spcAft>
              <a:buSzPts val="700"/>
              <a:buChar char="○"/>
              <a:defRPr/>
            </a:lvl8pPr>
            <a:lvl9pPr marL="4114800" lvl="8" indent="-266700" algn="l">
              <a:lnSpc>
                <a:spcPct val="115000"/>
              </a:lnSpc>
              <a:spcBef>
                <a:spcPts val="1600"/>
              </a:spcBef>
              <a:spcAft>
                <a:spcPts val="1600"/>
              </a:spcAft>
              <a:buSzPts val="600"/>
              <a:buChar char="■"/>
              <a:defRPr/>
            </a:lvl9pPr>
          </a:lstStyle>
          <a:p>
            <a:endParaRPr/>
          </a:p>
        </p:txBody>
      </p:sp>
      <p:sp>
        <p:nvSpPr>
          <p:cNvPr id="44" name="Google Shape;44;ge1a9588eba_0_34"/>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ge1a9588eba_0_4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e1a9588eba_0_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7" name="Google Shape;7;ge1a9588eba_0_0"/>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8" name="Google Shape;8;ge1a9588eba_0_0"/>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9" name="Google Shape;9;ge1a9588eba_0_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 name="Google Shape;10;ge1a9588eba_0_0"/>
          <p:cNvPicPr preferRelativeResize="0"/>
          <p:nvPr/>
        </p:nvPicPr>
        <p:blipFill rotWithShape="1">
          <a:blip r:embed="rId12">
            <a:alphaModFix/>
          </a:blip>
          <a:srcRect/>
          <a:stretch/>
        </p:blipFill>
        <p:spPr>
          <a:xfrm>
            <a:off x="7669500" y="68264"/>
            <a:ext cx="1395476" cy="572701"/>
          </a:xfrm>
          <a:prstGeom prst="rect">
            <a:avLst/>
          </a:prstGeom>
          <a:noFill/>
          <a:ln>
            <a:noFill/>
          </a:ln>
        </p:spPr>
      </p:pic>
      <p:grpSp>
        <p:nvGrpSpPr>
          <p:cNvPr id="11" name="Google Shape;11;ge1a9588eba_0_0"/>
          <p:cNvGrpSpPr/>
          <p:nvPr/>
        </p:nvGrpSpPr>
        <p:grpSpPr>
          <a:xfrm>
            <a:off x="6593" y="10"/>
            <a:ext cx="175500" cy="709221"/>
            <a:chOff x="6593" y="10"/>
            <a:chExt cx="175500" cy="709221"/>
          </a:xfrm>
        </p:grpSpPr>
        <p:sp>
          <p:nvSpPr>
            <p:cNvPr id="12" name="Google Shape;12;ge1a9588eba_0_0"/>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ge1a9588eba_0_0"/>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
        <p:cNvGrpSpPr/>
        <p:nvPr/>
      </p:nvGrpSpPr>
      <p:grpSpPr>
        <a:xfrm>
          <a:off x="0" y="0"/>
          <a:ext cx="0" cy="0"/>
          <a:chOff x="0" y="0"/>
          <a:chExt cx="0" cy="0"/>
        </a:xfrm>
      </p:grpSpPr>
      <p:sp>
        <p:nvSpPr>
          <p:cNvPr id="54" name="Google Shape;54;g10ee00f67ea_0_62"/>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200"/>
              <a:buFont typeface="Nunito"/>
              <a:buNone/>
              <a:defRPr sz="2200" b="1" i="0" u="none" strike="noStrike" cap="none">
                <a:solidFill>
                  <a:srgbClr val="434343"/>
                </a:solidFill>
                <a:latin typeface="Nunito"/>
                <a:ea typeface="Nunito"/>
                <a:cs typeface="Nunito"/>
                <a:sym typeface="Nunito"/>
              </a:defRPr>
            </a:lvl1pPr>
            <a:lvl2pPr marR="0" lvl="1"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434343"/>
              </a:buClr>
              <a:buSzPts val="2500"/>
              <a:buFont typeface="Nunito SemiBold"/>
              <a:buNone/>
              <a:defRPr sz="2500" b="0" i="0" u="none" strike="noStrike" cap="none">
                <a:solidFill>
                  <a:srgbClr val="434343"/>
                </a:solidFill>
                <a:latin typeface="Nunito SemiBold"/>
                <a:ea typeface="Nunito SemiBold"/>
                <a:cs typeface="Nunito SemiBold"/>
                <a:sym typeface="Nunito SemiBold"/>
              </a:defRPr>
            </a:lvl9pPr>
          </a:lstStyle>
          <a:p>
            <a:endParaRPr/>
          </a:p>
        </p:txBody>
      </p:sp>
      <p:sp>
        <p:nvSpPr>
          <p:cNvPr id="55" name="Google Shape;55;g10ee00f67ea_0_62"/>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endParaRPr/>
          </a:p>
        </p:txBody>
      </p:sp>
      <p:sp>
        <p:nvSpPr>
          <p:cNvPr id="56" name="Google Shape;56;g10ee00f67ea_0_62"/>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700"/>
              <a:buFont typeface="Arial"/>
              <a:buNone/>
            </a:pPr>
            <a:r>
              <a:rPr lang="en" sz="700" b="1" i="0" u="none" strike="noStrike" cap="none">
                <a:solidFill>
                  <a:srgbClr val="434343"/>
                </a:solidFill>
                <a:latin typeface="Nunito"/>
                <a:ea typeface="Nunito"/>
                <a:cs typeface="Nunito"/>
                <a:sym typeface="Nunito"/>
              </a:rPr>
              <a:t>Proprietary content. © Great Learning. All Rights Reserved. Unauthorized use or distribution prohibited.</a:t>
            </a:r>
            <a:endParaRPr sz="700" b="1" i="0" u="none" strike="noStrike" cap="none">
              <a:solidFill>
                <a:srgbClr val="434343"/>
              </a:solidFill>
              <a:latin typeface="Nunito"/>
              <a:ea typeface="Nunito"/>
              <a:cs typeface="Nunito"/>
              <a:sym typeface="Nunito"/>
            </a:endParaRPr>
          </a:p>
        </p:txBody>
      </p:sp>
      <p:sp>
        <p:nvSpPr>
          <p:cNvPr id="57" name="Google Shape;57;g10ee00f67ea_0_6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1pPr>
            <a:lvl2pPr marL="0" marR="0" lvl="1"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2pPr>
            <a:lvl3pPr marL="0" marR="0" lvl="2"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3pPr>
            <a:lvl4pPr marL="0" marR="0" lvl="3"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4pPr>
            <a:lvl5pPr marL="0" marR="0" lvl="4"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5pPr>
            <a:lvl6pPr marL="0" marR="0" lvl="5"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6pPr>
            <a:lvl7pPr marL="0" marR="0" lvl="6"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7pPr>
            <a:lvl8pPr marL="0" marR="0" lvl="7"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8pPr>
            <a:lvl9pPr marL="0" marR="0" lvl="8" indent="0" algn="ctr" rtl="0">
              <a:lnSpc>
                <a:spcPct val="100000"/>
              </a:lnSpc>
              <a:spcBef>
                <a:spcPts val="0"/>
              </a:spcBef>
              <a:spcAft>
                <a:spcPts val="0"/>
              </a:spcAft>
              <a:buClr>
                <a:srgbClr val="000000"/>
              </a:buClr>
              <a:buSzPts val="800"/>
              <a:buFont typeface="Arial"/>
              <a:buNone/>
              <a:defRPr sz="800" b="1" i="0" u="none" strike="noStrike" cap="none">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58" name="Google Shape;58;g10ee00f67ea_0_62"/>
          <p:cNvPicPr preferRelativeResize="0"/>
          <p:nvPr/>
        </p:nvPicPr>
        <p:blipFill rotWithShape="1">
          <a:blip r:embed="rId12">
            <a:alphaModFix/>
          </a:blip>
          <a:srcRect/>
          <a:stretch/>
        </p:blipFill>
        <p:spPr>
          <a:xfrm>
            <a:off x="7669500" y="68264"/>
            <a:ext cx="1395476" cy="572701"/>
          </a:xfrm>
          <a:prstGeom prst="rect">
            <a:avLst/>
          </a:prstGeom>
          <a:noFill/>
          <a:ln>
            <a:noFill/>
          </a:ln>
        </p:spPr>
      </p:pic>
      <p:grpSp>
        <p:nvGrpSpPr>
          <p:cNvPr id="59" name="Google Shape;59;g10ee00f67ea_0_62"/>
          <p:cNvGrpSpPr/>
          <p:nvPr/>
        </p:nvGrpSpPr>
        <p:grpSpPr>
          <a:xfrm>
            <a:off x="6593" y="10"/>
            <a:ext cx="175500" cy="709221"/>
            <a:chOff x="6593" y="10"/>
            <a:chExt cx="175500" cy="709221"/>
          </a:xfrm>
        </p:grpSpPr>
        <p:sp>
          <p:nvSpPr>
            <p:cNvPr id="60" name="Google Shape;60;g10ee00f67ea_0_62"/>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0ee00f67ea_0_62"/>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xmlns:p14="http://schemas.microsoft.com/office/powerpoint/2010/main">
    <mc:Choice Requires="p14">
      <p:transition p14:dur="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3.xml"/><Relationship Id="rId7" Type="http://schemas.openxmlformats.org/officeDocument/2006/relationships/slide" Target="slide30.xml"/><Relationship Id="rId12" Type="http://schemas.openxmlformats.org/officeDocument/2006/relationships/slide" Target="slide5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54.xml"/><Relationship Id="rId5" Type="http://schemas.openxmlformats.org/officeDocument/2006/relationships/slide" Target="slide5.xml"/><Relationship Id="rId10" Type="http://schemas.openxmlformats.org/officeDocument/2006/relationships/slide" Target="slide53.xml"/><Relationship Id="rId4" Type="http://schemas.openxmlformats.org/officeDocument/2006/relationships/slide" Target="slide4.xml"/><Relationship Id="rId9" Type="http://schemas.openxmlformats.org/officeDocument/2006/relationships/slide" Target="slide4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8.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0.png"/><Relationship Id="rId7"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987552" y="804672"/>
            <a:ext cx="6998298" cy="118907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600" dirty="0" err="1"/>
              <a:t>Dymanic</a:t>
            </a:r>
            <a:r>
              <a:rPr lang="en" sz="3600" dirty="0"/>
              <a:t> Pricing Determination - </a:t>
            </a:r>
            <a:r>
              <a:rPr lang="en" sz="3600" dirty="0" err="1"/>
              <a:t>ReCell</a:t>
            </a:r>
            <a:endParaRPr sz="3600" dirty="0"/>
          </a:p>
        </p:txBody>
      </p:sp>
      <p:sp>
        <p:nvSpPr>
          <p:cNvPr id="106" name="Google Shape;106;p1"/>
          <p:cNvSpPr txBox="1">
            <a:spLocks noGrp="1"/>
          </p:cNvSpPr>
          <p:nvPr>
            <p:ph type="ctrTitle"/>
          </p:nvPr>
        </p:nvSpPr>
        <p:spPr>
          <a:xfrm>
            <a:off x="1153000" y="2038575"/>
            <a:ext cx="6827700" cy="498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3000" b="0" dirty="0"/>
              <a:t>Project 3 – PGP DSBA</a:t>
            </a:r>
            <a:endParaRPr sz="3000" b="0" dirty="0"/>
          </a:p>
        </p:txBody>
      </p:sp>
      <p:sp>
        <p:nvSpPr>
          <p:cNvPr id="107" name="Google Shape;107;p1"/>
          <p:cNvSpPr txBox="1">
            <a:spLocks noGrp="1"/>
          </p:cNvSpPr>
          <p:nvPr>
            <p:ph type="ctrTitle"/>
          </p:nvPr>
        </p:nvSpPr>
        <p:spPr>
          <a:xfrm>
            <a:off x="1153000" y="2429300"/>
            <a:ext cx="6827700" cy="498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endParaRPr sz="16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3221194" y="962512"/>
            <a:ext cx="270161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Screen size (in centimeters)</a:t>
            </a:r>
            <a:endParaRPr dirty="0">
              <a:solidFill>
                <a:srgbClr val="0B5394"/>
              </a:solidFill>
              <a:latin typeface="Nunito"/>
              <a:ea typeface="Nunito"/>
              <a:cs typeface="Nunito"/>
              <a:sym typeface="Nunito"/>
            </a:endParaRPr>
          </a:p>
        </p:txBody>
      </p:sp>
      <p:sp>
        <p:nvSpPr>
          <p:cNvPr id="183" name="Google Shape;183;p8"/>
          <p:cNvSpPr txBox="1"/>
          <p:nvPr/>
        </p:nvSpPr>
        <p:spPr>
          <a:xfrm>
            <a:off x="5487079" y="2009907"/>
            <a:ext cx="3386580" cy="2954625"/>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graph shows the distribution of the screen size among all the handsets bought and recorded in the dataset.</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average screen size </a:t>
            </a:r>
            <a:r>
              <a:rPr lang="en-US" sz="1000" dirty="0">
                <a:latin typeface="Nunito"/>
                <a:ea typeface="Nunito"/>
                <a:cs typeface="Nunito"/>
                <a:sym typeface="Nunito"/>
              </a:rPr>
              <a:t>is</a:t>
            </a:r>
            <a:r>
              <a:rPr lang="en" sz="1000" dirty="0">
                <a:latin typeface="Nunito"/>
                <a:ea typeface="Nunito"/>
                <a:cs typeface="Nunito"/>
                <a:sym typeface="Nunito"/>
              </a:rPr>
              <a:t> slightly smaller than the industry average of 6 inches. But it may be due to the inclusion of certain brands in the dataset.</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median screen size is understandable, that the greatest number of used devices procured have a 5-inch display, given the kind of brands included in our dataset.</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There are a few outliers in the dataset with minimum and maximum screen size of 5.08 cm and 30.71 cm.</a:t>
            </a:r>
            <a:endParaRPr sz="1000" dirty="0">
              <a:latin typeface="Nunito"/>
              <a:ea typeface="Nunito"/>
              <a:cs typeface="Nunito"/>
              <a:sym typeface="Nunito"/>
            </a:endParaRPr>
          </a:p>
        </p:txBody>
      </p:sp>
      <p:pic>
        <p:nvPicPr>
          <p:cNvPr id="5122" name="Picture 2">
            <a:extLst>
              <a:ext uri="{FF2B5EF4-FFF2-40B4-BE49-F238E27FC236}">
                <a16:creationId xmlns:a16="http://schemas.microsoft.com/office/drawing/2014/main" id="{42A3F967-DC61-B845-C061-A49B8BF90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4" y="1362590"/>
            <a:ext cx="5406887" cy="35490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761A3F7-4A8A-A02E-10B2-5C82008696DA}"/>
              </a:ext>
            </a:extLst>
          </p:cNvPr>
          <p:cNvSpPr/>
          <p:nvPr/>
        </p:nvSpPr>
        <p:spPr>
          <a:xfrm>
            <a:off x="5709037" y="1430053"/>
            <a:ext cx="3014113" cy="576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dirty="0">
                <a:ln w="0"/>
                <a:solidFill>
                  <a:schemeClr val="tx1"/>
                </a:solidFill>
                <a:latin typeface="Nunito" pitchFamily="2" charset="77"/>
              </a:rPr>
              <a:t>Average = 13.7 cm (5.3 inches)</a:t>
            </a:r>
          </a:p>
          <a:p>
            <a:pPr algn="ctr"/>
            <a:r>
              <a:rPr lang="en-AE" dirty="0">
                <a:ln w="0"/>
                <a:solidFill>
                  <a:schemeClr val="tx1"/>
                </a:solidFill>
                <a:latin typeface="Nunito" pitchFamily="2" charset="77"/>
              </a:rPr>
              <a:t>Median = 12.83 (5.05 inches)</a:t>
            </a:r>
          </a:p>
        </p:txBody>
      </p:sp>
    </p:spTree>
    <p:extLst>
      <p:ext uri="{BB962C8B-B14F-4D97-AF65-F5344CB8AC3E}">
        <p14:creationId xmlns:p14="http://schemas.microsoft.com/office/powerpoint/2010/main" val="2682013188"/>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3221194" y="962512"/>
            <a:ext cx="270161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M</a:t>
            </a:r>
            <a:r>
              <a:rPr lang="en-US" dirty="0">
                <a:solidFill>
                  <a:srgbClr val="0B5394"/>
                </a:solidFill>
                <a:latin typeface="Nunito"/>
                <a:ea typeface="Nunito"/>
                <a:cs typeface="Nunito"/>
                <a:sym typeface="Nunito"/>
              </a:rPr>
              <a:t>a</a:t>
            </a:r>
            <a:r>
              <a:rPr lang="en" dirty="0">
                <a:solidFill>
                  <a:srgbClr val="0B5394"/>
                </a:solidFill>
                <a:latin typeface="Nunito"/>
                <a:ea typeface="Nunito"/>
                <a:cs typeface="Nunito"/>
                <a:sym typeface="Nunito"/>
              </a:rPr>
              <a:t>in camera – in megapixels</a:t>
            </a:r>
            <a:endParaRPr dirty="0">
              <a:solidFill>
                <a:srgbClr val="0B5394"/>
              </a:solidFill>
              <a:latin typeface="Nunito"/>
              <a:ea typeface="Nunito"/>
              <a:cs typeface="Nunito"/>
              <a:sym typeface="Nunito"/>
            </a:endParaRPr>
          </a:p>
        </p:txBody>
      </p:sp>
      <p:pic>
        <p:nvPicPr>
          <p:cNvPr id="7170" name="Picture 2">
            <a:extLst>
              <a:ext uri="{FF2B5EF4-FFF2-40B4-BE49-F238E27FC236}">
                <a16:creationId xmlns:a16="http://schemas.microsoft.com/office/drawing/2014/main" id="{A35ADAC9-8FAB-2860-39C6-8BFAC7285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5" y="1362590"/>
            <a:ext cx="5359179" cy="35135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4808EA8-B5EC-EE8D-544A-4D3DFFAF06B5}"/>
              </a:ext>
            </a:extLst>
          </p:cNvPr>
          <p:cNvSpPr/>
          <p:nvPr/>
        </p:nvSpPr>
        <p:spPr>
          <a:xfrm>
            <a:off x="5661330" y="1422102"/>
            <a:ext cx="3014113" cy="576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dirty="0">
                <a:ln w="0"/>
                <a:solidFill>
                  <a:schemeClr val="tx1"/>
                </a:solidFill>
                <a:latin typeface="Nunito" pitchFamily="2" charset="77"/>
              </a:rPr>
              <a:t>Average = 9.4 megapixels</a:t>
            </a:r>
          </a:p>
          <a:p>
            <a:pPr algn="ctr"/>
            <a:r>
              <a:rPr lang="en-AE" dirty="0">
                <a:ln w="0"/>
                <a:solidFill>
                  <a:schemeClr val="tx1"/>
                </a:solidFill>
                <a:latin typeface="Nunito" pitchFamily="2" charset="77"/>
              </a:rPr>
              <a:t>Median = 8 megapixels</a:t>
            </a:r>
          </a:p>
        </p:txBody>
      </p:sp>
      <p:sp>
        <p:nvSpPr>
          <p:cNvPr id="3" name="Google Shape;183;p8">
            <a:extLst>
              <a:ext uri="{FF2B5EF4-FFF2-40B4-BE49-F238E27FC236}">
                <a16:creationId xmlns:a16="http://schemas.microsoft.com/office/drawing/2014/main" id="{C808B9D3-2476-CCDA-F243-A9B96B269328}"/>
              </a:ext>
            </a:extLst>
          </p:cNvPr>
          <p:cNvSpPr txBox="1"/>
          <p:nvPr/>
        </p:nvSpPr>
        <p:spPr>
          <a:xfrm>
            <a:off x="5487078" y="2009907"/>
            <a:ext cx="3656921" cy="2492960"/>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graph shows a right skewed distribution for the kind of main camera (in megapixels) possessed by the refurbished devices</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a:t>
            </a:r>
            <a:r>
              <a:rPr lang="en-US" sz="1000" dirty="0">
                <a:latin typeface="Nunito"/>
                <a:ea typeface="Nunito"/>
                <a:cs typeface="Nunito"/>
                <a:sym typeface="Nunito"/>
              </a:rPr>
              <a:t>minimum configuration on the main camera in a device are 0.08 MP and the maximum are 48 MP. Most of the phones seem to have around 13 MP main camera.</a:t>
            </a:r>
            <a:endParaRPr lang="en" sz="1000" dirty="0">
              <a:latin typeface="Nunito"/>
              <a:ea typeface="Nunito"/>
              <a:cs typeface="Nunito"/>
              <a:sym typeface="Nunito"/>
            </a:endParaRP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average main camera configuration of 9.4 megapixels is quite close to the industry average of 10 megapixels.</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There are just two outliers observed in the dataset which have the values of 42 and 48 MP. </a:t>
            </a:r>
            <a:endParaRPr sz="1000" dirty="0">
              <a:latin typeface="Nunito"/>
              <a:ea typeface="Nunito"/>
              <a:cs typeface="Nunito"/>
              <a:sym typeface="Nunito"/>
            </a:endParaRPr>
          </a:p>
        </p:txBody>
      </p:sp>
    </p:spTree>
    <p:extLst>
      <p:ext uri="{BB962C8B-B14F-4D97-AF65-F5344CB8AC3E}">
        <p14:creationId xmlns:p14="http://schemas.microsoft.com/office/powerpoint/2010/main" val="411377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3221193" y="962512"/>
            <a:ext cx="3394291"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Selfie (front) camera – in megapixels</a:t>
            </a:r>
            <a:endParaRPr dirty="0">
              <a:solidFill>
                <a:srgbClr val="0B5394"/>
              </a:solidFill>
              <a:latin typeface="Nunito"/>
              <a:ea typeface="Nunito"/>
              <a:cs typeface="Nunito"/>
              <a:sym typeface="Nunito"/>
            </a:endParaRPr>
          </a:p>
        </p:txBody>
      </p:sp>
      <p:pic>
        <p:nvPicPr>
          <p:cNvPr id="9218" name="Picture 2">
            <a:extLst>
              <a:ext uri="{FF2B5EF4-FFF2-40B4-BE49-F238E27FC236}">
                <a16:creationId xmlns:a16="http://schemas.microsoft.com/office/drawing/2014/main" id="{80F5EB7C-205B-E5D6-B4AF-C93E7437A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14" y="1362591"/>
            <a:ext cx="5287216" cy="34974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BD28575-B9AE-F3F6-FE58-00532ADD7426}"/>
              </a:ext>
            </a:extLst>
          </p:cNvPr>
          <p:cNvSpPr/>
          <p:nvPr/>
        </p:nvSpPr>
        <p:spPr>
          <a:xfrm>
            <a:off x="5661330" y="1422102"/>
            <a:ext cx="3014113" cy="576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dirty="0">
                <a:ln w="0"/>
                <a:solidFill>
                  <a:schemeClr val="tx1"/>
                </a:solidFill>
                <a:latin typeface="Nunito" pitchFamily="2" charset="77"/>
              </a:rPr>
              <a:t>Average = 6.55 megapixels</a:t>
            </a:r>
          </a:p>
          <a:p>
            <a:pPr algn="ctr"/>
            <a:r>
              <a:rPr lang="en-AE" dirty="0">
                <a:ln w="0"/>
                <a:solidFill>
                  <a:schemeClr val="tx1"/>
                </a:solidFill>
                <a:latin typeface="Nunito" pitchFamily="2" charset="77"/>
              </a:rPr>
              <a:t>Median = 5 megapixels</a:t>
            </a:r>
          </a:p>
        </p:txBody>
      </p:sp>
      <p:sp>
        <p:nvSpPr>
          <p:cNvPr id="3" name="Google Shape;183;p8">
            <a:extLst>
              <a:ext uri="{FF2B5EF4-FFF2-40B4-BE49-F238E27FC236}">
                <a16:creationId xmlns:a16="http://schemas.microsoft.com/office/drawing/2014/main" id="{D934F11D-8EDE-B0B6-5721-FD2B6B2E43B6}"/>
              </a:ext>
            </a:extLst>
          </p:cNvPr>
          <p:cNvSpPr txBox="1"/>
          <p:nvPr/>
        </p:nvSpPr>
        <p:spPr>
          <a:xfrm>
            <a:off x="5367130" y="2057613"/>
            <a:ext cx="3656921" cy="2492960"/>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graph shows the distribution of the kind of front camera (in megapixels) possessed by the refurbished devices.</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a:t>
            </a:r>
            <a:r>
              <a:rPr lang="en-US" sz="1000" dirty="0">
                <a:latin typeface="Nunito"/>
                <a:ea typeface="Nunito"/>
                <a:cs typeface="Nunito"/>
                <a:sym typeface="Nunito"/>
              </a:rPr>
              <a:t>minimum configuration on the front camera in a device is recorded to be 0.00 MP, as some devices do not have a front camera and the maximum is 32 MP.</a:t>
            </a:r>
            <a:endParaRPr lang="en" sz="1000" dirty="0">
              <a:latin typeface="Nunito"/>
              <a:ea typeface="Nunito"/>
              <a:cs typeface="Nunito"/>
              <a:sym typeface="Nunito"/>
            </a:endParaRP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distribution is right skewed with a few outliers in the observed data, understandably as anything upwards of 16 MP as a front camera is indeed an anomaly.</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greatest number of phones have a 5 MP front camera.</a:t>
            </a:r>
            <a:endParaRPr sz="1000" dirty="0">
              <a:latin typeface="Nunito"/>
              <a:ea typeface="Nunito"/>
              <a:cs typeface="Nunito"/>
              <a:sym typeface="Nunito"/>
            </a:endParaRPr>
          </a:p>
        </p:txBody>
      </p:sp>
    </p:spTree>
    <p:extLst>
      <p:ext uri="{BB962C8B-B14F-4D97-AF65-F5344CB8AC3E}">
        <p14:creationId xmlns:p14="http://schemas.microsoft.com/office/powerpoint/2010/main" val="366475023"/>
      </p:ext>
    </p:extLst>
  </p:cSld>
  <p:clrMapOvr>
    <a:overrideClrMapping bg1="lt1" tx1="dk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3221194" y="902477"/>
            <a:ext cx="270161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Internal memory (ROM) (in GB)</a:t>
            </a:r>
            <a:endParaRPr dirty="0">
              <a:solidFill>
                <a:srgbClr val="0B5394"/>
              </a:solidFill>
              <a:latin typeface="Nunito"/>
              <a:ea typeface="Nunito"/>
              <a:cs typeface="Nunito"/>
              <a:sym typeface="Nunito"/>
            </a:endParaRPr>
          </a:p>
        </p:txBody>
      </p:sp>
      <p:sp>
        <p:nvSpPr>
          <p:cNvPr id="183" name="Google Shape;183;p8"/>
          <p:cNvSpPr txBox="1"/>
          <p:nvPr/>
        </p:nvSpPr>
        <p:spPr>
          <a:xfrm>
            <a:off x="5526833" y="1998102"/>
            <a:ext cx="3283105" cy="2954625"/>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internal memory distribution of the phone shows us that most of the phones have an internal memory of 16 GB.</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distribution seems extremely right skewed with a few outliers (8 devices) having an internal memory up to 1 TB.</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Most of the phones have 16 GB of internal memory, while there is only one phone with 24 GB ROM.</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minimum internal memory contained by a device </a:t>
            </a:r>
            <a:r>
              <a:rPr lang="en-US" sz="1000" dirty="0">
                <a:latin typeface="Nunito"/>
                <a:ea typeface="Nunito"/>
                <a:cs typeface="Nunito"/>
                <a:sym typeface="Nunito"/>
              </a:rPr>
              <a:t>is</a:t>
            </a:r>
            <a:r>
              <a:rPr lang="en" sz="1000" dirty="0">
                <a:latin typeface="Nunito"/>
                <a:ea typeface="Nunito"/>
                <a:cs typeface="Nunito"/>
                <a:sym typeface="Nunito"/>
              </a:rPr>
              <a:t> recorded to be 0.01 GB i.e. 10 Mb, which has a high chance of being </a:t>
            </a:r>
            <a:r>
              <a:rPr lang="en-US" sz="1000" dirty="0">
                <a:latin typeface="Nunito"/>
                <a:ea typeface="Nunito"/>
                <a:cs typeface="Nunito"/>
                <a:sym typeface="Nunito"/>
              </a:rPr>
              <a:t>an old</a:t>
            </a:r>
            <a:r>
              <a:rPr lang="en" sz="1000" dirty="0">
                <a:latin typeface="Nunito"/>
                <a:ea typeface="Nunito"/>
                <a:cs typeface="Nunito"/>
                <a:sym typeface="Nunito"/>
              </a:rPr>
              <a:t> device.</a:t>
            </a:r>
          </a:p>
          <a:p>
            <a:pPr marL="114300" lvl="0" indent="-114300" algn="l" rtl="0">
              <a:lnSpc>
                <a:spcPct val="150000"/>
              </a:lnSpc>
              <a:spcBef>
                <a:spcPts val="0"/>
              </a:spcBef>
              <a:spcAft>
                <a:spcPts val="0"/>
              </a:spcAft>
              <a:buSzPts val="900"/>
              <a:buFont typeface="Nunito"/>
              <a:buChar char="●"/>
            </a:pPr>
            <a:endParaRPr sz="1000" dirty="0">
              <a:latin typeface="Nunito"/>
              <a:ea typeface="Nunito"/>
              <a:cs typeface="Nunito"/>
              <a:sym typeface="Nunito"/>
            </a:endParaRPr>
          </a:p>
        </p:txBody>
      </p:sp>
      <p:pic>
        <p:nvPicPr>
          <p:cNvPr id="11266" name="Picture 2">
            <a:extLst>
              <a:ext uri="{FF2B5EF4-FFF2-40B4-BE49-F238E27FC236}">
                <a16:creationId xmlns:a16="http://schemas.microsoft.com/office/drawing/2014/main" id="{4CD5E5DF-4D96-0E0C-9451-86115C20C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74" y="1343055"/>
            <a:ext cx="5349108" cy="35111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249FB18-FDFE-6AEE-9617-F626882C0FB8}"/>
              </a:ext>
            </a:extLst>
          </p:cNvPr>
          <p:cNvSpPr/>
          <p:nvPr/>
        </p:nvSpPr>
        <p:spPr>
          <a:xfrm>
            <a:off x="5661330" y="1422102"/>
            <a:ext cx="3014113" cy="576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dirty="0">
                <a:ln w="0"/>
                <a:solidFill>
                  <a:schemeClr val="tx1"/>
                </a:solidFill>
                <a:latin typeface="Nunito" pitchFamily="2" charset="77"/>
              </a:rPr>
              <a:t>Average = 54 GB</a:t>
            </a:r>
          </a:p>
          <a:p>
            <a:pPr algn="ctr"/>
            <a:r>
              <a:rPr lang="en-AE" dirty="0">
                <a:ln w="0"/>
                <a:solidFill>
                  <a:schemeClr val="tx1"/>
                </a:solidFill>
                <a:latin typeface="Nunito" pitchFamily="2" charset="77"/>
              </a:rPr>
              <a:t>Median = 32 GB</a:t>
            </a:r>
          </a:p>
        </p:txBody>
      </p:sp>
    </p:spTree>
    <p:extLst>
      <p:ext uri="{BB962C8B-B14F-4D97-AF65-F5344CB8AC3E}">
        <p14:creationId xmlns:p14="http://schemas.microsoft.com/office/powerpoint/2010/main" val="2094836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3221194" y="902477"/>
            <a:ext cx="270161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RAM (in GB)</a:t>
            </a:r>
            <a:endParaRPr dirty="0">
              <a:solidFill>
                <a:srgbClr val="0B5394"/>
              </a:solidFill>
              <a:latin typeface="Nunito"/>
              <a:ea typeface="Nunito"/>
              <a:cs typeface="Nunito"/>
              <a:sym typeface="Nunito"/>
            </a:endParaRPr>
          </a:p>
        </p:txBody>
      </p:sp>
      <p:sp>
        <p:nvSpPr>
          <p:cNvPr id="183" name="Google Shape;183;p8"/>
          <p:cNvSpPr txBox="1"/>
          <p:nvPr/>
        </p:nvSpPr>
        <p:spPr>
          <a:xfrm>
            <a:off x="5526833" y="2031443"/>
            <a:ext cx="3474044" cy="1800463"/>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distribution of the RAM among the devices seems to have a lot of outliers.</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average and the median are observed to be the same, 4GB. 2,815 devices out of 3454 have a 4GB RAM.</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highest RAM observed in the devices is 12 GB and the lowest is 0.02 i.e., 20MB. </a:t>
            </a:r>
            <a:endParaRPr sz="1000" dirty="0">
              <a:latin typeface="Nunito"/>
              <a:ea typeface="Nunito"/>
              <a:cs typeface="Nunito"/>
              <a:sym typeface="Nunito"/>
            </a:endParaRPr>
          </a:p>
        </p:txBody>
      </p:sp>
      <p:pic>
        <p:nvPicPr>
          <p:cNvPr id="13314" name="Picture 2">
            <a:extLst>
              <a:ext uri="{FF2B5EF4-FFF2-40B4-BE49-F238E27FC236}">
                <a16:creationId xmlns:a16="http://schemas.microsoft.com/office/drawing/2014/main" id="{7EBD8059-AC59-68DE-B487-C1ABFDCBA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3" y="1302556"/>
            <a:ext cx="5473926" cy="35930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1C13BC-4B16-2233-21BC-E1CB81DCDDDD}"/>
              </a:ext>
            </a:extLst>
          </p:cNvPr>
          <p:cNvSpPr/>
          <p:nvPr/>
        </p:nvSpPr>
        <p:spPr>
          <a:xfrm>
            <a:off x="5661330" y="1366445"/>
            <a:ext cx="3014113" cy="576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dirty="0">
                <a:ln w="0"/>
                <a:solidFill>
                  <a:schemeClr val="tx1"/>
                </a:solidFill>
                <a:latin typeface="Nunito" pitchFamily="2" charset="77"/>
              </a:rPr>
              <a:t>Average = 4 GB</a:t>
            </a:r>
          </a:p>
          <a:p>
            <a:pPr algn="ctr"/>
            <a:r>
              <a:rPr lang="en-AE" dirty="0">
                <a:ln w="0"/>
                <a:solidFill>
                  <a:schemeClr val="tx1"/>
                </a:solidFill>
                <a:latin typeface="Nunito" pitchFamily="2" charset="77"/>
              </a:rPr>
              <a:t>Median = 4 GB</a:t>
            </a:r>
          </a:p>
        </p:txBody>
      </p:sp>
    </p:spTree>
    <p:extLst>
      <p:ext uri="{BB962C8B-B14F-4D97-AF65-F5344CB8AC3E}">
        <p14:creationId xmlns:p14="http://schemas.microsoft.com/office/powerpoint/2010/main" val="917329374"/>
      </p:ext>
    </p:extLst>
  </p:cSld>
  <p:clrMapOvr>
    <a:overrideClrMapping bg1="lt1" tx1="dk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2994124" y="899764"/>
            <a:ext cx="315575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Weight of the phone (in Grams)</a:t>
            </a:r>
            <a:endParaRPr dirty="0">
              <a:solidFill>
                <a:srgbClr val="0B5394"/>
              </a:solidFill>
              <a:latin typeface="Nunito"/>
              <a:ea typeface="Nunito"/>
              <a:cs typeface="Nunito"/>
              <a:sym typeface="Nunito"/>
            </a:endParaRPr>
          </a:p>
        </p:txBody>
      </p:sp>
      <p:sp>
        <p:nvSpPr>
          <p:cNvPr id="183" name="Google Shape;183;p8"/>
          <p:cNvSpPr txBox="1"/>
          <p:nvPr/>
        </p:nvSpPr>
        <p:spPr>
          <a:xfrm>
            <a:off x="5709037" y="2036277"/>
            <a:ext cx="3283105" cy="2262127"/>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distribution of the w</a:t>
            </a:r>
            <a:r>
              <a:rPr lang="en-US" sz="1000" dirty="0" err="1">
                <a:latin typeface="Nunito"/>
                <a:ea typeface="Nunito"/>
                <a:cs typeface="Nunito"/>
                <a:sym typeface="Nunito"/>
              </a:rPr>
              <a:t>ei</a:t>
            </a:r>
            <a:r>
              <a:rPr lang="en" sz="1000" dirty="0" err="1">
                <a:latin typeface="Nunito"/>
                <a:ea typeface="Nunito"/>
                <a:cs typeface="Nunito"/>
                <a:sym typeface="Nunito"/>
              </a:rPr>
              <a:t>ght</a:t>
            </a:r>
            <a:r>
              <a:rPr lang="en" sz="1000" dirty="0">
                <a:latin typeface="Nunito"/>
                <a:ea typeface="Nunito"/>
                <a:cs typeface="Nunito"/>
                <a:sym typeface="Nunito"/>
              </a:rPr>
              <a:t> across the devices is observed to be highly right skewed with a lot of outliers on its right.</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minimum weight </a:t>
            </a:r>
            <a:r>
              <a:rPr lang="en" sz="1000" dirty="0" err="1">
                <a:latin typeface="Nunito"/>
                <a:ea typeface="Nunito"/>
                <a:cs typeface="Nunito"/>
                <a:sym typeface="Nunito"/>
              </a:rPr>
              <a:t>obse</a:t>
            </a:r>
            <a:r>
              <a:rPr lang="en-US" sz="1000" dirty="0" err="1">
                <a:latin typeface="Nunito"/>
                <a:ea typeface="Nunito"/>
                <a:cs typeface="Nunito"/>
                <a:sym typeface="Nunito"/>
              </a:rPr>
              <a:t>rv</a:t>
            </a:r>
            <a:r>
              <a:rPr lang="en" sz="1000" dirty="0">
                <a:latin typeface="Nunito"/>
                <a:ea typeface="Nunito"/>
                <a:cs typeface="Nunito"/>
                <a:sym typeface="Nunito"/>
              </a:rPr>
              <a:t>ed is 69 grams and the maximum weight is 855 grams.</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Most of the phones are observed to weigh 150-160 grams, which is slightly lower than the current industry average of 179.3 grams.</a:t>
            </a:r>
          </a:p>
          <a:p>
            <a:pPr lvl="0" algn="l" rtl="0">
              <a:lnSpc>
                <a:spcPct val="150000"/>
              </a:lnSpc>
              <a:spcBef>
                <a:spcPts val="0"/>
              </a:spcBef>
              <a:spcAft>
                <a:spcPts val="0"/>
              </a:spcAft>
              <a:buSzPts val="900"/>
            </a:pPr>
            <a:endParaRPr sz="1000" dirty="0">
              <a:latin typeface="Nunito"/>
              <a:ea typeface="Nunito"/>
              <a:cs typeface="Nunito"/>
              <a:sym typeface="Nunito"/>
            </a:endParaRPr>
          </a:p>
        </p:txBody>
      </p:sp>
      <p:pic>
        <p:nvPicPr>
          <p:cNvPr id="15362" name="Picture 2">
            <a:extLst>
              <a:ext uri="{FF2B5EF4-FFF2-40B4-BE49-F238E27FC236}">
                <a16:creationId xmlns:a16="http://schemas.microsoft.com/office/drawing/2014/main" id="{27CB1F6A-A7F9-22DA-0A43-B50E9FDD0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7" y="1230147"/>
            <a:ext cx="5684782" cy="37604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DEBF5E-49B2-8320-2828-6DC5E26C6C64}"/>
              </a:ext>
            </a:extLst>
          </p:cNvPr>
          <p:cNvSpPr/>
          <p:nvPr/>
        </p:nvSpPr>
        <p:spPr>
          <a:xfrm>
            <a:off x="5843532" y="1344082"/>
            <a:ext cx="3014113" cy="576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dirty="0">
                <a:ln w="0"/>
                <a:solidFill>
                  <a:schemeClr val="tx1"/>
                </a:solidFill>
                <a:latin typeface="Nunito" pitchFamily="2" charset="77"/>
              </a:rPr>
              <a:t>Average = 182 grams</a:t>
            </a:r>
          </a:p>
          <a:p>
            <a:pPr algn="ctr"/>
            <a:r>
              <a:rPr lang="en-AE" dirty="0">
                <a:ln w="0"/>
                <a:solidFill>
                  <a:schemeClr val="tx1"/>
                </a:solidFill>
                <a:latin typeface="Nunito" pitchFamily="2" charset="77"/>
              </a:rPr>
              <a:t>Median = 160 grams</a:t>
            </a:r>
          </a:p>
        </p:txBody>
      </p:sp>
    </p:spTree>
    <p:extLst>
      <p:ext uri="{BB962C8B-B14F-4D97-AF65-F5344CB8AC3E}">
        <p14:creationId xmlns:p14="http://schemas.microsoft.com/office/powerpoint/2010/main" val="1648238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2994124" y="899764"/>
            <a:ext cx="315575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Battery (in mAH)</a:t>
            </a:r>
            <a:endParaRPr dirty="0">
              <a:solidFill>
                <a:srgbClr val="0B5394"/>
              </a:solidFill>
              <a:latin typeface="Nunito"/>
              <a:ea typeface="Nunito"/>
              <a:cs typeface="Nunito"/>
              <a:sym typeface="Nunito"/>
            </a:endParaRPr>
          </a:p>
        </p:txBody>
      </p:sp>
      <p:sp>
        <p:nvSpPr>
          <p:cNvPr id="183" name="Google Shape;183;p8"/>
          <p:cNvSpPr txBox="1"/>
          <p:nvPr/>
        </p:nvSpPr>
        <p:spPr>
          <a:xfrm>
            <a:off x="5709037" y="2047291"/>
            <a:ext cx="3283105" cy="2492960"/>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distribution of the battery among the datasets is represented by the graph on the left.</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average mAH of the battery seems to be lower than the industry average which is 4,000-4,500 mAH.</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There are high number of devices which have 4000, 3000, and 2000 mAH battery, shared by a total of 899 devices.</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minimum battery capacity is observed to be 500 mAH and the maximum is 9720 mAH.</a:t>
            </a:r>
            <a:endParaRPr sz="1000" dirty="0">
              <a:latin typeface="Nunito"/>
              <a:ea typeface="Nunito"/>
              <a:cs typeface="Nunito"/>
              <a:sym typeface="Nunito"/>
            </a:endParaRPr>
          </a:p>
        </p:txBody>
      </p:sp>
      <p:pic>
        <p:nvPicPr>
          <p:cNvPr id="17410" name="Picture 2">
            <a:extLst>
              <a:ext uri="{FF2B5EF4-FFF2-40B4-BE49-F238E27FC236}">
                <a16:creationId xmlns:a16="http://schemas.microsoft.com/office/drawing/2014/main" id="{175F7E66-CFB5-7935-42C1-8028D6B52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91705"/>
            <a:ext cx="5677231" cy="37424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B2DAD7B-05E3-30B9-0564-74C65CC8B37F}"/>
              </a:ext>
            </a:extLst>
          </p:cNvPr>
          <p:cNvSpPr/>
          <p:nvPr/>
        </p:nvSpPr>
        <p:spPr>
          <a:xfrm>
            <a:off x="5709037" y="1337628"/>
            <a:ext cx="3014113" cy="576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dirty="0">
                <a:ln w="0"/>
                <a:solidFill>
                  <a:schemeClr val="tx1"/>
                </a:solidFill>
                <a:latin typeface="Nunito" pitchFamily="2" charset="77"/>
              </a:rPr>
              <a:t>Average =  3133 mAH</a:t>
            </a:r>
          </a:p>
          <a:p>
            <a:pPr algn="ctr"/>
            <a:r>
              <a:rPr lang="en-AE" dirty="0">
                <a:ln w="0"/>
                <a:solidFill>
                  <a:schemeClr val="tx1"/>
                </a:solidFill>
                <a:latin typeface="Nunito" pitchFamily="2" charset="77"/>
              </a:rPr>
              <a:t>Median = 3000 mAH</a:t>
            </a:r>
          </a:p>
        </p:txBody>
      </p:sp>
    </p:spTree>
    <p:extLst>
      <p:ext uri="{BB962C8B-B14F-4D97-AF65-F5344CB8AC3E}">
        <p14:creationId xmlns:p14="http://schemas.microsoft.com/office/powerpoint/2010/main" val="1905582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2994124" y="772548"/>
            <a:ext cx="3155752"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Days used</a:t>
            </a:r>
            <a:endParaRPr dirty="0">
              <a:solidFill>
                <a:srgbClr val="0B5394"/>
              </a:solidFill>
              <a:latin typeface="Nunito"/>
              <a:ea typeface="Nunito"/>
              <a:cs typeface="Nunito"/>
              <a:sym typeface="Nunito"/>
            </a:endParaRPr>
          </a:p>
        </p:txBody>
      </p:sp>
      <p:sp>
        <p:nvSpPr>
          <p:cNvPr id="183" name="Google Shape;183;p8"/>
          <p:cNvSpPr txBox="1"/>
          <p:nvPr/>
        </p:nvSpPr>
        <p:spPr>
          <a:xfrm>
            <a:off x="5840361" y="1923634"/>
            <a:ext cx="3283105" cy="2492960"/>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number of days a particular device is used has a high impact on its pricing. The older the device, the lower the price and vice versa.</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distribution of the days used has a high range from some devices being as new as 91 days old, and some as old as being 1094 days (2.9 years), in the dataset received.</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Most of the devices are observed to be 600-700 days old in the received dataset.</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standard deviation is observed to be 248 days.</a:t>
            </a:r>
            <a:endParaRPr sz="1000" dirty="0">
              <a:latin typeface="Nunito"/>
              <a:ea typeface="Nunito"/>
              <a:cs typeface="Nunito"/>
              <a:sym typeface="Nunito"/>
            </a:endParaRPr>
          </a:p>
        </p:txBody>
      </p:sp>
      <p:pic>
        <p:nvPicPr>
          <p:cNvPr id="19458" name="Picture 2">
            <a:extLst>
              <a:ext uri="{FF2B5EF4-FFF2-40B4-BE49-F238E27FC236}">
                <a16:creationId xmlns:a16="http://schemas.microsoft.com/office/drawing/2014/main" id="{CD70D000-4574-ACE8-7EAF-C36C61F6F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4" y="1141223"/>
            <a:ext cx="5864214" cy="38791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DE2FA00-825D-5C60-A1EF-5C3A61E24B9B}"/>
              </a:ext>
            </a:extLst>
          </p:cNvPr>
          <p:cNvSpPr/>
          <p:nvPr/>
        </p:nvSpPr>
        <p:spPr>
          <a:xfrm>
            <a:off x="5923722" y="1281971"/>
            <a:ext cx="3014113" cy="576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dirty="0">
                <a:ln w="0"/>
                <a:solidFill>
                  <a:schemeClr val="tx1"/>
                </a:solidFill>
                <a:latin typeface="Nunito" pitchFamily="2" charset="77"/>
              </a:rPr>
              <a:t>Average =  674 days</a:t>
            </a:r>
          </a:p>
          <a:p>
            <a:pPr algn="ctr"/>
            <a:r>
              <a:rPr lang="en-AE" dirty="0">
                <a:ln w="0"/>
                <a:solidFill>
                  <a:schemeClr val="tx1"/>
                </a:solidFill>
                <a:latin typeface="Nunito" pitchFamily="2" charset="77"/>
              </a:rPr>
              <a:t>Median = 690 days</a:t>
            </a:r>
          </a:p>
        </p:txBody>
      </p:sp>
    </p:spTree>
    <p:extLst>
      <p:ext uri="{BB962C8B-B14F-4D97-AF65-F5344CB8AC3E}">
        <p14:creationId xmlns:p14="http://schemas.microsoft.com/office/powerpoint/2010/main" val="76936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2570488" y="816056"/>
            <a:ext cx="4003024"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Distribution of handsets across brand names</a:t>
            </a:r>
            <a:endParaRPr dirty="0">
              <a:solidFill>
                <a:srgbClr val="0B5394"/>
              </a:solidFill>
              <a:latin typeface="Nunito"/>
              <a:ea typeface="Nunito"/>
              <a:cs typeface="Nunito"/>
              <a:sym typeface="Nunito"/>
            </a:endParaRPr>
          </a:p>
        </p:txBody>
      </p:sp>
      <p:sp>
        <p:nvSpPr>
          <p:cNvPr id="183" name="Google Shape;183;p8"/>
          <p:cNvSpPr txBox="1"/>
          <p:nvPr/>
        </p:nvSpPr>
        <p:spPr>
          <a:xfrm>
            <a:off x="5757212" y="1193060"/>
            <a:ext cx="3283105" cy="3647122"/>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graph shows the distribution of refurbished devices purchased across all the brands.</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We are analyzing the first 10 brands with the highest distribution among the 34 total number of brands.</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unknown brands </a:t>
            </a:r>
            <a:r>
              <a:rPr lang="en" sz="1000" dirty="0" err="1">
                <a:latin typeface="Nunito"/>
                <a:ea typeface="Nunito"/>
                <a:cs typeface="Nunito"/>
                <a:sym typeface="Nunito"/>
              </a:rPr>
              <a:t>categori</a:t>
            </a:r>
            <a:r>
              <a:rPr lang="en-US" sz="1000" dirty="0">
                <a:latin typeface="Nunito"/>
                <a:ea typeface="Nunito"/>
                <a:cs typeface="Nunito"/>
                <a:sym typeface="Nunito"/>
              </a:rPr>
              <a:t>z</a:t>
            </a:r>
            <a:r>
              <a:rPr lang="en" sz="1000" dirty="0">
                <a:latin typeface="Nunito"/>
                <a:ea typeface="Nunito"/>
                <a:cs typeface="Nunito"/>
                <a:sym typeface="Nunito"/>
              </a:rPr>
              <a:t>ed under ‘Others’ have the highest percentage (14.5%) of reselling while Samsung being the second most resold brand with 9.9%.</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We will have to investigate further to understand if the ‘Other’ brands, when segregated, have any impact on the distribution. </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Xiaomi, Oppo, Asus and A</a:t>
            </a:r>
            <a:r>
              <a:rPr lang="en-US" sz="1000" dirty="0">
                <a:latin typeface="Nunito"/>
                <a:ea typeface="Nunito"/>
                <a:cs typeface="Nunito"/>
                <a:sym typeface="Nunito"/>
              </a:rPr>
              <a:t>l</a:t>
            </a:r>
            <a:r>
              <a:rPr lang="en" sz="1000" dirty="0" err="1">
                <a:latin typeface="Nunito"/>
                <a:ea typeface="Nunito"/>
                <a:cs typeface="Nunito"/>
                <a:sym typeface="Nunito"/>
              </a:rPr>
              <a:t>catel</a:t>
            </a:r>
            <a:r>
              <a:rPr lang="en" sz="1000" dirty="0">
                <a:latin typeface="Nunito"/>
                <a:ea typeface="Nunito"/>
                <a:cs typeface="Nunito"/>
                <a:sym typeface="Nunito"/>
              </a:rPr>
              <a:t> have almost equal percentage of the devices being resold.</a:t>
            </a:r>
          </a:p>
          <a:p>
            <a:pPr marL="114300" lvl="0" indent="-114300" algn="l" rtl="0">
              <a:lnSpc>
                <a:spcPct val="150000"/>
              </a:lnSpc>
              <a:spcBef>
                <a:spcPts val="0"/>
              </a:spcBef>
              <a:spcAft>
                <a:spcPts val="0"/>
              </a:spcAft>
              <a:buSzPts val="900"/>
              <a:buFont typeface="Nunito"/>
              <a:buChar char="●"/>
            </a:pPr>
            <a:endParaRPr sz="1000" dirty="0">
              <a:latin typeface="Nunito"/>
              <a:ea typeface="Nunito"/>
              <a:cs typeface="Nunito"/>
              <a:sym typeface="Nunito"/>
            </a:endParaRPr>
          </a:p>
        </p:txBody>
      </p:sp>
      <p:pic>
        <p:nvPicPr>
          <p:cNvPr id="21506" name="Picture 2">
            <a:extLst>
              <a:ext uri="{FF2B5EF4-FFF2-40B4-BE49-F238E27FC236}">
                <a16:creationId xmlns:a16="http://schemas.microsoft.com/office/drawing/2014/main" id="{2C703A47-ACC0-B745-0EC3-A7BE907F5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5" y="1195782"/>
            <a:ext cx="5717457" cy="341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16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3182738" y="816056"/>
            <a:ext cx="2399077"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Operating systems</a:t>
            </a:r>
            <a:endParaRPr dirty="0">
              <a:solidFill>
                <a:srgbClr val="0B5394"/>
              </a:solidFill>
              <a:latin typeface="Nunito"/>
              <a:ea typeface="Nunito"/>
              <a:cs typeface="Nunito"/>
              <a:sym typeface="Nunito"/>
            </a:endParaRPr>
          </a:p>
        </p:txBody>
      </p:sp>
      <p:sp>
        <p:nvSpPr>
          <p:cNvPr id="183" name="Google Shape;183;p8"/>
          <p:cNvSpPr txBox="1"/>
          <p:nvPr/>
        </p:nvSpPr>
        <p:spPr>
          <a:xfrm>
            <a:off x="4668092" y="1216135"/>
            <a:ext cx="3283105" cy="2723792"/>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Most of the phones in our dataset run an Android operating system, understandably, as the market share of Android is the h</a:t>
            </a:r>
            <a:r>
              <a:rPr lang="en-US" sz="1000" dirty="0" err="1">
                <a:latin typeface="Nunito"/>
                <a:ea typeface="Nunito"/>
                <a:cs typeface="Nunito"/>
                <a:sym typeface="Nunito"/>
              </a:rPr>
              <a:t>ig</a:t>
            </a:r>
            <a:r>
              <a:rPr lang="en" sz="1000" dirty="0" err="1">
                <a:latin typeface="Nunito"/>
                <a:ea typeface="Nunito"/>
                <a:cs typeface="Nunito"/>
                <a:sym typeface="Nunito"/>
              </a:rPr>
              <a:t>hest</a:t>
            </a:r>
            <a:r>
              <a:rPr lang="en" sz="1000" dirty="0">
                <a:latin typeface="Nunito"/>
                <a:ea typeface="Nunito"/>
                <a:cs typeface="Nunito"/>
                <a:sym typeface="Nunito"/>
              </a:rPr>
              <a:t> worldwide, next to iOS.</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Although, the reason behind 93.1% of devices being Android in our dataset could be that those are the devices mostly resold to </a:t>
            </a:r>
            <a:r>
              <a:rPr lang="en" sz="1000" dirty="0" err="1">
                <a:latin typeface="Nunito"/>
                <a:ea typeface="Nunito"/>
                <a:cs typeface="Nunito"/>
                <a:sym typeface="Nunito"/>
              </a:rPr>
              <a:t>ReCell</a:t>
            </a:r>
            <a:r>
              <a:rPr lang="en" sz="1000" dirty="0">
                <a:latin typeface="Nunito"/>
                <a:ea typeface="Nunito"/>
                <a:cs typeface="Nunito"/>
                <a:sym typeface="Nunito"/>
              </a:rPr>
              <a:t> than iOS devices due to better trade-in options with iPhones. </a:t>
            </a:r>
          </a:p>
          <a:p>
            <a:pPr marL="114300" lvl="0" indent="-114300">
              <a:lnSpc>
                <a:spcPct val="150000"/>
              </a:lnSpc>
              <a:buSzPts val="900"/>
              <a:buFont typeface="Nunito"/>
              <a:buChar char="●"/>
            </a:pPr>
            <a:r>
              <a:rPr lang="en" sz="1000" dirty="0">
                <a:latin typeface="Nunito"/>
                <a:ea typeface="Nunito"/>
                <a:cs typeface="Nunito"/>
                <a:sym typeface="Nunito"/>
              </a:rPr>
              <a:t>We will have to investigate further to understand if the ‘Other’ operating system, when segregated, have any impact on the </a:t>
            </a:r>
            <a:r>
              <a:rPr lang="en" sz="1000" dirty="0" err="1">
                <a:latin typeface="Nunito"/>
                <a:ea typeface="Nunito"/>
                <a:cs typeface="Nunito"/>
                <a:sym typeface="Nunito"/>
              </a:rPr>
              <a:t>perce</a:t>
            </a:r>
            <a:r>
              <a:rPr lang="en-US" sz="1000" dirty="0" err="1">
                <a:latin typeface="Nunito"/>
                <a:ea typeface="Nunito"/>
                <a:cs typeface="Nunito"/>
                <a:sym typeface="Nunito"/>
              </a:rPr>
              <a:t>nt</a:t>
            </a:r>
            <a:r>
              <a:rPr lang="en" sz="1000" dirty="0">
                <a:latin typeface="Nunito"/>
                <a:ea typeface="Nunito"/>
                <a:cs typeface="Nunito"/>
                <a:sym typeface="Nunito"/>
              </a:rPr>
              <a:t>age distribution. </a:t>
            </a:r>
          </a:p>
        </p:txBody>
      </p:sp>
      <p:pic>
        <p:nvPicPr>
          <p:cNvPr id="23554" name="Picture 2">
            <a:extLst>
              <a:ext uri="{FF2B5EF4-FFF2-40B4-BE49-F238E27FC236}">
                <a16:creationId xmlns:a16="http://schemas.microsoft.com/office/drawing/2014/main" id="{5F9DD9F8-654D-2824-F3D7-D42379735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076" y="1216135"/>
            <a:ext cx="3283104" cy="353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950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Contents / Agenda</a:t>
            </a:r>
            <a:endParaRPr dirty="0">
              <a:solidFill>
                <a:srgbClr val="1974D2"/>
              </a:solidFill>
            </a:endParaRPr>
          </a:p>
        </p:txBody>
      </p:sp>
      <p:sp>
        <p:nvSpPr>
          <p:cNvPr id="113" name="Google Shape;113;p2"/>
          <p:cNvSpPr txBox="1">
            <a:spLocks noGrp="1"/>
          </p:cNvSpPr>
          <p:nvPr>
            <p:ph type="body" idx="1"/>
          </p:nvPr>
        </p:nvSpPr>
        <p:spPr>
          <a:xfrm>
            <a:off x="202550" y="861975"/>
            <a:ext cx="4011641" cy="3706800"/>
          </a:xfrm>
          <a:prstGeom prst="rect">
            <a:avLst/>
          </a:prstGeom>
          <a:noFill/>
          <a:ln>
            <a:noFill/>
          </a:ln>
        </p:spPr>
        <p:txBody>
          <a:bodyPr spcFirstLastPara="1" wrap="square" lIns="91425" tIns="91425" rIns="91425" bIns="91425" anchor="t" anchorCtr="0">
            <a:noAutofit/>
          </a:bodyPr>
          <a:lstStyle/>
          <a:p>
            <a:pPr marL="482600" lvl="0" indent="-342900" algn="l" rtl="0">
              <a:lnSpc>
                <a:spcPct val="115000"/>
              </a:lnSpc>
              <a:spcBef>
                <a:spcPts val="1000"/>
              </a:spcBef>
              <a:spcAft>
                <a:spcPts val="0"/>
              </a:spcAft>
              <a:buClr>
                <a:srgbClr val="000000"/>
              </a:buClr>
              <a:buSzPct val="110000"/>
              <a:buFont typeface="+mj-lt"/>
              <a:buAutoNum type="arabicPeriod"/>
            </a:pPr>
            <a:r>
              <a:rPr lang="en-US" sz="1200" dirty="0">
                <a:solidFill>
                  <a:srgbClr val="000000"/>
                </a:solidFill>
                <a:hlinkClick r:id="rId3" action="ppaction://hlinksldjump"/>
              </a:rPr>
              <a:t>Problem Statement/Business Problem overview</a:t>
            </a:r>
            <a:endParaRPr lang="en-US" sz="1200" dirty="0">
              <a:solidFill>
                <a:srgbClr val="000000"/>
              </a:solidFill>
            </a:endParaRPr>
          </a:p>
          <a:p>
            <a:pPr marL="482600" lvl="0" indent="-342900" algn="l" rtl="0">
              <a:lnSpc>
                <a:spcPct val="115000"/>
              </a:lnSpc>
              <a:spcBef>
                <a:spcPts val="1000"/>
              </a:spcBef>
              <a:spcAft>
                <a:spcPts val="0"/>
              </a:spcAft>
              <a:buClr>
                <a:srgbClr val="000000"/>
              </a:buClr>
              <a:buSzPts val="1400"/>
              <a:buFont typeface="+mj-lt"/>
              <a:buAutoNum type="arabicPeriod"/>
            </a:pPr>
            <a:r>
              <a:rPr lang="en-US" sz="1200" dirty="0">
                <a:solidFill>
                  <a:srgbClr val="000000"/>
                </a:solidFill>
                <a:hlinkClick r:id="rId4" action="ppaction://hlinksldjump"/>
              </a:rPr>
              <a:t>Objectives</a:t>
            </a:r>
            <a:endParaRPr lang="en-US" sz="1200" dirty="0">
              <a:solidFill>
                <a:srgbClr val="000000"/>
              </a:solidFill>
            </a:endParaRPr>
          </a:p>
          <a:p>
            <a:pPr marL="482600" lvl="0" indent="-342900" algn="l" rtl="0">
              <a:lnSpc>
                <a:spcPct val="115000"/>
              </a:lnSpc>
              <a:spcBef>
                <a:spcPts val="1000"/>
              </a:spcBef>
              <a:spcAft>
                <a:spcPts val="0"/>
              </a:spcAft>
              <a:buClr>
                <a:srgbClr val="000000"/>
              </a:buClr>
              <a:buSzPts val="1400"/>
              <a:buFont typeface="+mj-lt"/>
              <a:buAutoNum type="arabicPeriod"/>
            </a:pPr>
            <a:r>
              <a:rPr lang="en-US" sz="1200" dirty="0">
                <a:solidFill>
                  <a:srgbClr val="000000"/>
                </a:solidFill>
                <a:hlinkClick r:id="rId5" action="ppaction://hlinksldjump"/>
              </a:rPr>
              <a:t>Data Overview</a:t>
            </a:r>
            <a:endParaRPr lang="en-US" sz="1200" dirty="0">
              <a:solidFill>
                <a:srgbClr val="000000"/>
              </a:solidFill>
            </a:endParaRPr>
          </a:p>
          <a:p>
            <a:pPr marL="482600" lvl="0" indent="-342900" algn="l" rtl="0">
              <a:lnSpc>
                <a:spcPct val="115000"/>
              </a:lnSpc>
              <a:spcBef>
                <a:spcPts val="1000"/>
              </a:spcBef>
              <a:spcAft>
                <a:spcPts val="0"/>
              </a:spcAft>
              <a:buClr>
                <a:srgbClr val="000000"/>
              </a:buClr>
              <a:buSzPts val="1400"/>
              <a:buFont typeface="+mj-lt"/>
              <a:buAutoNum type="arabicPeriod"/>
            </a:pPr>
            <a:r>
              <a:rPr lang="en-US" sz="1200" dirty="0">
                <a:solidFill>
                  <a:srgbClr val="000000"/>
                </a:solidFill>
                <a:hlinkClick r:id="rId6" action="ppaction://hlinksldjump"/>
              </a:rPr>
              <a:t>Exploratory Data Analysis</a:t>
            </a:r>
            <a:endParaRPr lang="en-US" sz="1200" dirty="0">
              <a:solidFill>
                <a:srgbClr val="000000"/>
              </a:solidFill>
            </a:endParaRPr>
          </a:p>
          <a:p>
            <a:pPr marL="596900" lvl="1" indent="0">
              <a:spcBef>
                <a:spcPts val="1000"/>
              </a:spcBef>
              <a:buClr>
                <a:srgbClr val="000000"/>
              </a:buClr>
              <a:buSzPts val="1400"/>
              <a:buNone/>
            </a:pPr>
            <a:r>
              <a:rPr lang="en-US" sz="1000" dirty="0">
                <a:solidFill>
                  <a:srgbClr val="000000"/>
                </a:solidFill>
              </a:rPr>
              <a:t>4.1. Univariate analysis</a:t>
            </a:r>
          </a:p>
          <a:p>
            <a:pPr marL="596900" lvl="1" indent="0">
              <a:spcBef>
                <a:spcPts val="1000"/>
              </a:spcBef>
              <a:buClr>
                <a:srgbClr val="000000"/>
              </a:buClr>
              <a:buSzPts val="1400"/>
              <a:buNone/>
            </a:pPr>
            <a:r>
              <a:rPr lang="en-US" sz="1000" dirty="0">
                <a:solidFill>
                  <a:srgbClr val="000000"/>
                </a:solidFill>
              </a:rPr>
              <a:t>4.2. </a:t>
            </a:r>
            <a:r>
              <a:rPr lang="en-US" sz="1000" dirty="0" err="1">
                <a:solidFill>
                  <a:srgbClr val="000000"/>
                </a:solidFill>
              </a:rPr>
              <a:t>Multitivariate</a:t>
            </a:r>
            <a:r>
              <a:rPr lang="en-US" sz="1000" dirty="0">
                <a:solidFill>
                  <a:srgbClr val="000000"/>
                </a:solidFill>
              </a:rPr>
              <a:t> analysis</a:t>
            </a:r>
            <a:endParaRPr sz="1000" dirty="0">
              <a:solidFill>
                <a:srgbClr val="000000"/>
              </a:solidFill>
            </a:endParaRPr>
          </a:p>
          <a:p>
            <a:pPr marL="482600" lvl="0" indent="-342900" algn="l" rtl="0">
              <a:lnSpc>
                <a:spcPct val="115000"/>
              </a:lnSpc>
              <a:spcBef>
                <a:spcPts val="1000"/>
              </a:spcBef>
              <a:spcAft>
                <a:spcPts val="0"/>
              </a:spcAft>
              <a:buClr>
                <a:srgbClr val="000000"/>
              </a:buClr>
              <a:buSzPts val="1400"/>
              <a:buFont typeface="+mj-lt"/>
              <a:buAutoNum type="arabicPeriod"/>
            </a:pPr>
            <a:r>
              <a:rPr lang="en" sz="1200" dirty="0">
                <a:solidFill>
                  <a:srgbClr val="000000"/>
                </a:solidFill>
                <a:hlinkClick r:id="rId7" action="ppaction://hlinksldjump"/>
              </a:rPr>
              <a:t>Data Processing</a:t>
            </a:r>
            <a:endParaRPr lang="en" sz="1200" dirty="0">
              <a:solidFill>
                <a:srgbClr val="000000"/>
              </a:solidFill>
            </a:endParaRPr>
          </a:p>
          <a:p>
            <a:pPr marL="596900" lvl="1" indent="0">
              <a:spcBef>
                <a:spcPts val="1000"/>
              </a:spcBef>
              <a:buClr>
                <a:srgbClr val="000000"/>
              </a:buClr>
              <a:buSzPts val="1400"/>
              <a:buNone/>
            </a:pPr>
            <a:r>
              <a:rPr lang="en" sz="1000" dirty="0">
                <a:solidFill>
                  <a:srgbClr val="000000"/>
                </a:solidFill>
              </a:rPr>
              <a:t>5.1. Miss Value treatment</a:t>
            </a:r>
          </a:p>
          <a:p>
            <a:pPr marL="596900" lvl="1" indent="0">
              <a:spcBef>
                <a:spcPts val="1000"/>
              </a:spcBef>
              <a:buClr>
                <a:srgbClr val="000000"/>
              </a:buClr>
              <a:buSzPts val="1400"/>
              <a:buNone/>
            </a:pPr>
            <a:r>
              <a:rPr lang="en" sz="1000" dirty="0">
                <a:solidFill>
                  <a:srgbClr val="000000"/>
                </a:solidFill>
              </a:rPr>
              <a:t>5.2. Feature Engineering</a:t>
            </a:r>
          </a:p>
          <a:p>
            <a:pPr marL="596900" lvl="1" indent="0">
              <a:spcBef>
                <a:spcPts val="1000"/>
              </a:spcBef>
              <a:buClr>
                <a:srgbClr val="000000"/>
              </a:buClr>
              <a:buSzPts val="1400"/>
              <a:buNone/>
            </a:pPr>
            <a:r>
              <a:rPr lang="en" sz="1000" dirty="0">
                <a:solidFill>
                  <a:srgbClr val="000000"/>
                </a:solidFill>
              </a:rPr>
              <a:t>5.3. Outlier Check</a:t>
            </a:r>
          </a:p>
          <a:p>
            <a:pPr marL="596900" lvl="1" indent="0">
              <a:spcBef>
                <a:spcPts val="1000"/>
              </a:spcBef>
              <a:buClr>
                <a:srgbClr val="000000"/>
              </a:buClr>
              <a:buSzPts val="1400"/>
              <a:buNone/>
            </a:pPr>
            <a:r>
              <a:rPr lang="en" sz="1000" dirty="0">
                <a:solidFill>
                  <a:srgbClr val="000000"/>
                </a:solidFill>
              </a:rPr>
              <a:t>5.4. Data preparation for modelling</a:t>
            </a:r>
            <a:endParaRPr sz="1000" dirty="0">
              <a:solidFill>
                <a:srgbClr val="000000"/>
              </a:solidFill>
            </a:endParaRPr>
          </a:p>
        </p:txBody>
      </p:sp>
      <p:sp>
        <p:nvSpPr>
          <p:cNvPr id="2" name="Google Shape;113;p2">
            <a:extLst>
              <a:ext uri="{FF2B5EF4-FFF2-40B4-BE49-F238E27FC236}">
                <a16:creationId xmlns:a16="http://schemas.microsoft.com/office/drawing/2014/main" id="{5FF8516E-14AB-2C00-CEC1-5764090CF598}"/>
              </a:ext>
            </a:extLst>
          </p:cNvPr>
          <p:cNvSpPr txBox="1">
            <a:spLocks/>
          </p:cNvSpPr>
          <p:nvPr/>
        </p:nvSpPr>
        <p:spPr>
          <a:xfrm>
            <a:off x="4701287" y="861975"/>
            <a:ext cx="4011641" cy="370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marL="368300" indent="-228600">
              <a:spcBef>
                <a:spcPts val="1000"/>
              </a:spcBef>
              <a:buClr>
                <a:srgbClr val="000000"/>
              </a:buClr>
              <a:buSzPct val="110000"/>
              <a:buFont typeface="+mj-lt"/>
              <a:buAutoNum type="arabicPeriod" startAt="6"/>
            </a:pPr>
            <a:r>
              <a:rPr lang="en-US" sz="1200" dirty="0">
                <a:solidFill>
                  <a:srgbClr val="000000"/>
                </a:solidFill>
                <a:hlinkClick r:id="rId8" action="ppaction://hlinksldjump"/>
              </a:rPr>
              <a:t>Model Building – Linear Regression</a:t>
            </a:r>
            <a:endParaRPr lang="en-US" sz="1200" dirty="0">
              <a:solidFill>
                <a:srgbClr val="000000"/>
              </a:solidFill>
            </a:endParaRPr>
          </a:p>
          <a:p>
            <a:pPr marL="596900" lvl="1" indent="0">
              <a:spcBef>
                <a:spcPts val="1000"/>
              </a:spcBef>
              <a:buClr>
                <a:srgbClr val="000000"/>
              </a:buClr>
              <a:buSzPct val="110000"/>
              <a:buNone/>
            </a:pPr>
            <a:r>
              <a:rPr lang="en-US" sz="1000" dirty="0">
                <a:solidFill>
                  <a:srgbClr val="000000"/>
                </a:solidFill>
              </a:rPr>
              <a:t>6.1. Model Performance check</a:t>
            </a:r>
          </a:p>
          <a:p>
            <a:pPr marL="368300" indent="-228600">
              <a:spcBef>
                <a:spcPts val="1000"/>
              </a:spcBef>
              <a:buClr>
                <a:srgbClr val="000000"/>
              </a:buClr>
              <a:buSzPct val="110000"/>
              <a:buFont typeface="+mj-lt"/>
              <a:buAutoNum type="arabicPeriod" startAt="6"/>
            </a:pPr>
            <a:r>
              <a:rPr lang="en-US" sz="1200" dirty="0">
                <a:solidFill>
                  <a:srgbClr val="000000"/>
                </a:solidFill>
                <a:hlinkClick r:id="rId9" action="ppaction://hlinksldjump"/>
              </a:rPr>
              <a:t>Checking Linear Regression Assumptions</a:t>
            </a:r>
            <a:endParaRPr lang="en-US" sz="1200" dirty="0">
              <a:solidFill>
                <a:srgbClr val="000000"/>
              </a:solidFill>
            </a:endParaRPr>
          </a:p>
          <a:p>
            <a:pPr marL="596900" lvl="1" indent="0">
              <a:spcBef>
                <a:spcPts val="1000"/>
              </a:spcBef>
              <a:buClr>
                <a:srgbClr val="000000"/>
              </a:buClr>
              <a:buSzPct val="110000"/>
              <a:buNone/>
            </a:pPr>
            <a:r>
              <a:rPr lang="en-US" sz="1000" dirty="0">
                <a:solidFill>
                  <a:srgbClr val="000000"/>
                </a:solidFill>
              </a:rPr>
              <a:t>7.1. Test for Multicollinearity</a:t>
            </a:r>
          </a:p>
          <a:p>
            <a:pPr marL="596900" lvl="1" indent="0">
              <a:spcBef>
                <a:spcPts val="1000"/>
              </a:spcBef>
              <a:buClr>
                <a:srgbClr val="000000"/>
              </a:buClr>
              <a:buSzPct val="110000"/>
              <a:buNone/>
            </a:pPr>
            <a:r>
              <a:rPr lang="en-US" sz="1000" dirty="0">
                <a:solidFill>
                  <a:srgbClr val="000000"/>
                </a:solidFill>
              </a:rPr>
              <a:t>7.2. Test for Linearity and Independence</a:t>
            </a:r>
          </a:p>
          <a:p>
            <a:pPr marL="596900" lvl="1" indent="0">
              <a:spcBef>
                <a:spcPts val="1000"/>
              </a:spcBef>
              <a:buClr>
                <a:srgbClr val="000000"/>
              </a:buClr>
              <a:buSzPct val="110000"/>
              <a:buNone/>
            </a:pPr>
            <a:r>
              <a:rPr lang="en-US" sz="1000" dirty="0">
                <a:solidFill>
                  <a:srgbClr val="000000"/>
                </a:solidFill>
              </a:rPr>
              <a:t>7.3. Test for Normality</a:t>
            </a:r>
          </a:p>
          <a:p>
            <a:pPr marL="596900" lvl="1" indent="0">
              <a:spcBef>
                <a:spcPts val="1000"/>
              </a:spcBef>
              <a:buClr>
                <a:srgbClr val="000000"/>
              </a:buClr>
              <a:buSzPct val="110000"/>
              <a:buNone/>
            </a:pPr>
            <a:r>
              <a:rPr lang="en-US" sz="1000" dirty="0">
                <a:solidFill>
                  <a:srgbClr val="000000"/>
                </a:solidFill>
              </a:rPr>
              <a:t>7.4. Test for Homoscedasticity</a:t>
            </a:r>
          </a:p>
          <a:p>
            <a:pPr marL="368300" indent="-228600">
              <a:spcBef>
                <a:spcPts val="1000"/>
              </a:spcBef>
              <a:buClr>
                <a:srgbClr val="000000"/>
              </a:buClr>
              <a:buSzPct val="110000"/>
              <a:buFont typeface="+mj-lt"/>
              <a:buAutoNum type="arabicPeriod" startAt="6"/>
            </a:pPr>
            <a:r>
              <a:rPr lang="en-US" sz="1200" dirty="0">
                <a:solidFill>
                  <a:srgbClr val="000000"/>
                </a:solidFill>
              </a:rPr>
              <a:t> </a:t>
            </a:r>
            <a:r>
              <a:rPr lang="en-US" sz="1200" dirty="0">
                <a:solidFill>
                  <a:srgbClr val="000000"/>
                </a:solidFill>
                <a:hlinkClick r:id="rId10" action="ppaction://hlinksldjump"/>
              </a:rPr>
              <a:t>Predictions on Data</a:t>
            </a:r>
            <a:endParaRPr lang="en-US" sz="1200" dirty="0">
              <a:solidFill>
                <a:srgbClr val="000000"/>
              </a:solidFill>
            </a:endParaRPr>
          </a:p>
          <a:p>
            <a:pPr marL="368300" indent="-228600">
              <a:spcBef>
                <a:spcPts val="1000"/>
              </a:spcBef>
              <a:buClr>
                <a:srgbClr val="000000"/>
              </a:buClr>
              <a:buSzPct val="110000"/>
              <a:buFont typeface="+mj-lt"/>
              <a:buAutoNum type="arabicPeriod" startAt="6"/>
            </a:pPr>
            <a:r>
              <a:rPr lang="en-US" sz="1200" dirty="0">
                <a:solidFill>
                  <a:srgbClr val="000000"/>
                </a:solidFill>
              </a:rPr>
              <a:t> </a:t>
            </a:r>
            <a:r>
              <a:rPr lang="en-US" sz="1200" dirty="0">
                <a:solidFill>
                  <a:srgbClr val="000000"/>
                </a:solidFill>
                <a:hlinkClick r:id="rId11" action="ppaction://hlinksldjump"/>
              </a:rPr>
              <a:t>Final Model Summary</a:t>
            </a:r>
            <a:endParaRPr lang="en-US" sz="1200" dirty="0">
              <a:solidFill>
                <a:srgbClr val="000000"/>
              </a:solidFill>
            </a:endParaRPr>
          </a:p>
          <a:p>
            <a:pPr marL="368300" indent="-228600">
              <a:spcBef>
                <a:spcPts val="1000"/>
              </a:spcBef>
              <a:buClr>
                <a:srgbClr val="000000"/>
              </a:buClr>
              <a:buSzPct val="110000"/>
              <a:buFont typeface="+mj-lt"/>
              <a:buAutoNum type="arabicPeriod" startAt="6"/>
            </a:pPr>
            <a:r>
              <a:rPr lang="en-US" sz="1200" dirty="0">
                <a:solidFill>
                  <a:srgbClr val="000000"/>
                </a:solidFill>
              </a:rPr>
              <a:t> </a:t>
            </a:r>
            <a:r>
              <a:rPr lang="en-US" sz="1200" dirty="0">
                <a:solidFill>
                  <a:srgbClr val="000000"/>
                </a:solidFill>
                <a:hlinkClick r:id="rId12" action="ppaction://hlinksldjump"/>
              </a:rPr>
              <a:t>Conclusions and Recommendations</a:t>
            </a:r>
            <a:endParaRPr lang="en-US" sz="1200" dirty="0">
              <a:solidFill>
                <a:srgbClr val="000000"/>
              </a:solidFill>
            </a:endParaRPr>
          </a:p>
          <a:p>
            <a:pPr marL="368300" indent="-228600">
              <a:spcBef>
                <a:spcPts val="1000"/>
              </a:spcBef>
              <a:buClr>
                <a:srgbClr val="000000"/>
              </a:buClr>
              <a:buSzPct val="110000"/>
              <a:buFont typeface="+mj-lt"/>
              <a:buAutoNum type="arabicPeriod" startAt="6"/>
            </a:pPr>
            <a:r>
              <a:rPr lang="en-US" sz="1200" dirty="0">
                <a:solidFill>
                  <a:srgbClr val="000000"/>
                </a:solidFill>
              </a:rPr>
              <a:t> Appendix</a:t>
            </a:r>
          </a:p>
          <a:p>
            <a:pPr marL="368300" indent="-228600">
              <a:spcBef>
                <a:spcPts val="1000"/>
              </a:spcBef>
              <a:buClr>
                <a:srgbClr val="000000"/>
              </a:buClr>
              <a:buSzPct val="110000"/>
              <a:buFont typeface="+mj-lt"/>
              <a:buAutoNum type="arabicPeriod" startAt="6"/>
            </a:pPr>
            <a:endParaRPr lang="en-US" sz="1200" dirty="0">
              <a:solidFill>
                <a:srgbClr val="000000"/>
              </a:solidFill>
            </a:endParaRPr>
          </a:p>
          <a:p>
            <a:pPr marL="596900" lvl="1" indent="0">
              <a:spcBef>
                <a:spcPts val="1000"/>
              </a:spcBef>
              <a:buClr>
                <a:srgbClr val="000000"/>
              </a:buClr>
              <a:buSzPct val="110000"/>
              <a:buNone/>
            </a:pPr>
            <a:endParaRPr lang="en-US" sz="1000" dirty="0">
              <a:solidFill>
                <a:srgbClr val="000000"/>
              </a:solidFill>
            </a:endParaRPr>
          </a:p>
          <a:p>
            <a:pPr marL="596900" lvl="1" indent="0">
              <a:spcBef>
                <a:spcPts val="1000"/>
              </a:spcBef>
              <a:buClr>
                <a:srgbClr val="000000"/>
              </a:buClr>
              <a:buSzPct val="110000"/>
              <a:buNone/>
            </a:pPr>
            <a:endParaRPr lang="en-US" sz="1000" dirty="0">
              <a:solidFill>
                <a:srgbClr val="000000"/>
              </a:solidFill>
            </a:endParaRPr>
          </a:p>
          <a:p>
            <a:pPr marL="368300" indent="-228600">
              <a:spcBef>
                <a:spcPts val="1000"/>
              </a:spcBef>
              <a:buClr>
                <a:srgbClr val="000000"/>
              </a:buClr>
              <a:buSzPts val="1400"/>
              <a:buFont typeface="+mj-lt"/>
              <a:buAutoNum type="arabicPeriod"/>
            </a:pPr>
            <a:r>
              <a:rPr lang="en-US" sz="1200" dirty="0">
                <a:solidFill>
                  <a:srgbClr val="000000"/>
                </a:solidFill>
              </a:rPr>
              <a:t>Data Preprocessing</a:t>
            </a:r>
          </a:p>
          <a:p>
            <a:pPr marL="596900" lvl="1" indent="0">
              <a:spcBef>
                <a:spcPts val="1000"/>
              </a:spcBef>
              <a:buClr>
                <a:srgbClr val="000000"/>
              </a:buClr>
              <a:buSzPts val="1400"/>
              <a:buFont typeface="Nunito"/>
              <a:buNone/>
            </a:pPr>
            <a:r>
              <a:rPr lang="en-US" sz="1100" dirty="0">
                <a:solidFill>
                  <a:srgbClr val="000000"/>
                </a:solidFill>
              </a:rPr>
              <a:t>5.1. Miss Value treatment</a:t>
            </a:r>
          </a:p>
          <a:p>
            <a:pPr marL="596900" lvl="1" indent="0">
              <a:spcBef>
                <a:spcPts val="1000"/>
              </a:spcBef>
              <a:buClr>
                <a:srgbClr val="000000"/>
              </a:buClr>
              <a:buSzPts val="1400"/>
              <a:buFont typeface="Nunito"/>
              <a:buNone/>
            </a:pPr>
            <a:r>
              <a:rPr lang="en-US" sz="1100" dirty="0">
                <a:solidFill>
                  <a:srgbClr val="000000"/>
                </a:solidFill>
              </a:rPr>
              <a:t>5.2. Feature Engineering</a:t>
            </a:r>
          </a:p>
          <a:p>
            <a:pPr marL="596900" lvl="1" indent="0">
              <a:spcBef>
                <a:spcPts val="1000"/>
              </a:spcBef>
              <a:buClr>
                <a:srgbClr val="000000"/>
              </a:buClr>
              <a:buSzPts val="1400"/>
              <a:buFont typeface="Nunito"/>
              <a:buNone/>
            </a:pPr>
            <a:r>
              <a:rPr lang="en-US" sz="1100" dirty="0">
                <a:solidFill>
                  <a:srgbClr val="000000"/>
                </a:solidFill>
              </a:rPr>
              <a:t>5.3. Outlier Check</a:t>
            </a:r>
          </a:p>
          <a:p>
            <a:pPr marL="596900" lvl="1" indent="0">
              <a:spcBef>
                <a:spcPts val="1000"/>
              </a:spcBef>
              <a:buClr>
                <a:srgbClr val="000000"/>
              </a:buClr>
              <a:buSzPts val="1400"/>
              <a:buFont typeface="Nunito"/>
              <a:buNone/>
            </a:pPr>
            <a:r>
              <a:rPr lang="en-US" sz="1100" dirty="0">
                <a:solidFill>
                  <a:srgbClr val="000000"/>
                </a:solidFill>
              </a:rPr>
              <a:t>5.4. Data preparation for modelling</a:t>
            </a:r>
          </a:p>
          <a:p>
            <a:pPr indent="-317500">
              <a:spcBef>
                <a:spcPts val="1000"/>
              </a:spcBef>
              <a:buClr>
                <a:srgbClr val="000000"/>
              </a:buClr>
              <a:buSzPts val="1400"/>
            </a:pPr>
            <a:r>
              <a:rPr lang="en-US" sz="1400" dirty="0">
                <a:solidFill>
                  <a:srgbClr val="000000"/>
                </a:solidFill>
              </a:rPr>
              <a:t>Model Performance Summary</a:t>
            </a:r>
          </a:p>
          <a:p>
            <a:pPr indent="-317500">
              <a:spcBef>
                <a:spcPts val="1000"/>
              </a:spcBef>
              <a:spcAft>
                <a:spcPts val="1000"/>
              </a:spcAft>
              <a:buClr>
                <a:srgbClr val="000000"/>
              </a:buClr>
              <a:buSzPts val="1400"/>
            </a:pPr>
            <a:r>
              <a:rPr lang="en-US" sz="1400" dirty="0">
                <a:solidFill>
                  <a:srgbClr val="000000"/>
                </a:solidFill>
              </a:rPr>
              <a:t>Appendix</a:t>
            </a:r>
          </a:p>
        </p:txBody>
      </p:sp>
      <p:cxnSp>
        <p:nvCxnSpPr>
          <p:cNvPr id="4" name="Straight Connector 3">
            <a:extLst>
              <a:ext uri="{FF2B5EF4-FFF2-40B4-BE49-F238E27FC236}">
                <a16:creationId xmlns:a16="http://schemas.microsoft.com/office/drawing/2014/main" id="{3825D90C-066D-6877-7A6B-1A8776A34633}"/>
              </a:ext>
            </a:extLst>
          </p:cNvPr>
          <p:cNvCxnSpPr>
            <a:cxnSpLocks/>
          </p:cNvCxnSpPr>
          <p:nvPr/>
        </p:nvCxnSpPr>
        <p:spPr>
          <a:xfrm>
            <a:off x="4462850" y="796734"/>
            <a:ext cx="5783" cy="4057487"/>
          </a:xfrm>
          <a:prstGeom prst="line">
            <a:avLst/>
          </a:prstGeom>
          <a:ln w="19050">
            <a:solidFill>
              <a:srgbClr val="0070C0"/>
            </a:solidFill>
            <a:prstDash val="dash"/>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3371907" y="863006"/>
            <a:ext cx="2400186"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4G &amp; 5G enabled phones</a:t>
            </a:r>
            <a:endParaRPr dirty="0">
              <a:solidFill>
                <a:srgbClr val="0B5394"/>
              </a:solidFill>
              <a:latin typeface="Nunito"/>
              <a:ea typeface="Nunito"/>
              <a:cs typeface="Nunito"/>
              <a:sym typeface="Nunito"/>
            </a:endParaRPr>
          </a:p>
        </p:txBody>
      </p:sp>
      <p:sp>
        <p:nvSpPr>
          <p:cNvPr id="183" name="Google Shape;183;p8"/>
          <p:cNvSpPr txBox="1"/>
          <p:nvPr/>
        </p:nvSpPr>
        <p:spPr>
          <a:xfrm>
            <a:off x="807450" y="3669519"/>
            <a:ext cx="7529100" cy="1107965"/>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There is a high percentage of phones which have 4G (67.6%) enabled on them compared to 5G (4.4%), understandably. 5G is a more recent technology and people tend to sell their older phones to upgrade to newer one.</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It is important to consider this category/factor as it would indeed impact our pricing of the phones to be sold further. 5G enabled phones will have a higher price.</a:t>
            </a:r>
            <a:endParaRPr sz="1000" dirty="0">
              <a:latin typeface="Nunito"/>
              <a:ea typeface="Nunito"/>
              <a:cs typeface="Nunito"/>
              <a:sym typeface="Nunito"/>
            </a:endParaRPr>
          </a:p>
        </p:txBody>
      </p:sp>
      <p:pic>
        <p:nvPicPr>
          <p:cNvPr id="25602" name="Picture 2">
            <a:extLst>
              <a:ext uri="{FF2B5EF4-FFF2-40B4-BE49-F238E27FC236}">
                <a16:creationId xmlns:a16="http://schemas.microsoft.com/office/drawing/2014/main" id="{2B9AA716-EDF4-5F81-690B-24EA66C29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44" y="1354931"/>
            <a:ext cx="4174435" cy="222274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FD76B704-6D4E-10EF-0582-1E934F100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681" y="1354931"/>
            <a:ext cx="4174435" cy="222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215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3041651" y="863006"/>
            <a:ext cx="3060698"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Release year (Baseline year – 2021)</a:t>
            </a:r>
            <a:endParaRPr dirty="0">
              <a:solidFill>
                <a:srgbClr val="0B5394"/>
              </a:solidFill>
              <a:latin typeface="Nunito"/>
              <a:ea typeface="Nunito"/>
              <a:cs typeface="Nunito"/>
              <a:sym typeface="Nunito"/>
            </a:endParaRPr>
          </a:p>
        </p:txBody>
      </p:sp>
      <p:sp>
        <p:nvSpPr>
          <p:cNvPr id="183" name="Google Shape;183;p8"/>
          <p:cNvSpPr txBox="1"/>
          <p:nvPr/>
        </p:nvSpPr>
        <p:spPr>
          <a:xfrm>
            <a:off x="5577372" y="1179060"/>
            <a:ext cx="3283105" cy="3185457"/>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graph represents the distribution of the devices sold with respect to</a:t>
            </a:r>
            <a:r>
              <a:rPr lang="en-US" sz="1000" dirty="0">
                <a:latin typeface="Nunito"/>
                <a:ea typeface="Nunito"/>
                <a:cs typeface="Nunito"/>
                <a:sym typeface="Nunito"/>
              </a:rPr>
              <a:t> t</a:t>
            </a:r>
            <a:r>
              <a:rPr lang="en" sz="1000" dirty="0">
                <a:latin typeface="Nunito"/>
                <a:ea typeface="Nunito"/>
                <a:cs typeface="Nunito"/>
                <a:sym typeface="Nunito"/>
              </a:rPr>
              <a:t>he year they were manufactured/released.</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Most number of devices belong to the year 2014. Understandable, as people want to upgrade their phones from older devices.</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Its inter</a:t>
            </a:r>
            <a:r>
              <a:rPr lang="en-US" sz="1000" dirty="0">
                <a:latin typeface="Nunito"/>
                <a:ea typeface="Nunito"/>
                <a:cs typeface="Nunito"/>
                <a:sym typeface="Nunito"/>
              </a:rPr>
              <a:t>e</a:t>
            </a:r>
            <a:r>
              <a:rPr lang="en" sz="1000" dirty="0">
                <a:latin typeface="Nunito"/>
                <a:ea typeface="Nunito"/>
                <a:cs typeface="Nunito"/>
                <a:sym typeface="Nunito"/>
              </a:rPr>
              <a:t>sting to know that 2013 has a lower percentage of devices compared 2014. It may be due to the reason that the 2013 model must have been sold in the previous years.</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least number of devices belong to 2020 as the new devices would not be resold in 2021. Our dataset belongs to the year 2021.</a:t>
            </a:r>
            <a:endParaRPr sz="1000" dirty="0">
              <a:latin typeface="Nunito"/>
              <a:ea typeface="Nunito"/>
              <a:cs typeface="Nunito"/>
              <a:sym typeface="Nunito"/>
            </a:endParaRPr>
          </a:p>
        </p:txBody>
      </p:sp>
      <p:pic>
        <p:nvPicPr>
          <p:cNvPr id="27650" name="Picture 2">
            <a:extLst>
              <a:ext uri="{FF2B5EF4-FFF2-40B4-BE49-F238E27FC236}">
                <a16:creationId xmlns:a16="http://schemas.microsoft.com/office/drawing/2014/main" id="{6ABABCE1-BD21-A656-B3C4-586E51587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18" y="1263085"/>
            <a:ext cx="5446654" cy="3017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996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Multivariate Analysis</a:t>
            </a:r>
            <a:endParaRPr dirty="0">
              <a:solidFill>
                <a:srgbClr val="1974D2"/>
              </a:solidFill>
            </a:endParaRPr>
          </a:p>
        </p:txBody>
      </p:sp>
      <p:pic>
        <p:nvPicPr>
          <p:cNvPr id="28674" name="Picture 2">
            <a:extLst>
              <a:ext uri="{FF2B5EF4-FFF2-40B4-BE49-F238E27FC236}">
                <a16:creationId xmlns:a16="http://schemas.microsoft.com/office/drawing/2014/main" id="{806EDDAD-F7ED-9242-969E-775C14F9F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 y="1443161"/>
            <a:ext cx="5711286" cy="330674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80;p8">
            <a:extLst>
              <a:ext uri="{FF2B5EF4-FFF2-40B4-BE49-F238E27FC236}">
                <a16:creationId xmlns:a16="http://schemas.microsoft.com/office/drawing/2014/main" id="{6343545B-279B-D1A1-8DCC-CF4A9E49B7F1}"/>
              </a:ext>
            </a:extLst>
          </p:cNvPr>
          <p:cNvSpPr txBox="1">
            <a:spLocks noGrp="1"/>
          </p:cNvSpPr>
          <p:nvPr>
            <p:ph type="body" idx="1"/>
          </p:nvPr>
        </p:nvSpPr>
        <p:spPr>
          <a:xfrm>
            <a:off x="202050" y="712706"/>
            <a:ext cx="8629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000" dirty="0">
                <a:solidFill>
                  <a:srgbClr val="000000"/>
                </a:solidFill>
              </a:rPr>
              <a:t>We are using a heatmap to demonstrate the dependencies and correlation of each variable with respect to other variables.</a:t>
            </a:r>
            <a:endParaRPr sz="1000" dirty="0">
              <a:solidFill>
                <a:srgbClr val="000000"/>
              </a:solidFill>
            </a:endParaRPr>
          </a:p>
        </p:txBody>
      </p:sp>
      <p:sp>
        <p:nvSpPr>
          <p:cNvPr id="3" name="Google Shape;183;p8">
            <a:extLst>
              <a:ext uri="{FF2B5EF4-FFF2-40B4-BE49-F238E27FC236}">
                <a16:creationId xmlns:a16="http://schemas.microsoft.com/office/drawing/2014/main" id="{810F75D9-5B9A-EAE3-07EE-92F804D38530}"/>
              </a:ext>
            </a:extLst>
          </p:cNvPr>
          <p:cNvSpPr txBox="1"/>
          <p:nvPr/>
        </p:nvSpPr>
        <p:spPr>
          <a:xfrm>
            <a:off x="5625079" y="1157558"/>
            <a:ext cx="3283105" cy="3647122"/>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It is observed that the </a:t>
            </a:r>
            <a:r>
              <a:rPr lang="en" sz="1000" b="1" dirty="0">
                <a:latin typeface="Nunito"/>
                <a:ea typeface="Nunito"/>
                <a:cs typeface="Nunito"/>
                <a:sym typeface="Nunito"/>
              </a:rPr>
              <a:t>battery and screen size</a:t>
            </a:r>
            <a:r>
              <a:rPr lang="en" sz="1000" dirty="0">
                <a:latin typeface="Nunito"/>
                <a:ea typeface="Nunito"/>
                <a:cs typeface="Nunito"/>
                <a:sym typeface="Nunito"/>
              </a:rPr>
              <a:t> have a </a:t>
            </a:r>
            <a:r>
              <a:rPr lang="en" sz="1000" b="1" dirty="0">
                <a:latin typeface="Nunito"/>
                <a:ea typeface="Nunito"/>
                <a:cs typeface="Nunito"/>
                <a:sym typeface="Nunito"/>
              </a:rPr>
              <a:t>high correlation</a:t>
            </a:r>
            <a:r>
              <a:rPr lang="en" sz="1000" dirty="0">
                <a:latin typeface="Nunito"/>
                <a:ea typeface="Nunito"/>
                <a:cs typeface="Nunito"/>
                <a:sym typeface="Nunito"/>
              </a:rPr>
              <a:t>. Understandably, a bigger phone can </a:t>
            </a:r>
            <a:r>
              <a:rPr lang="en" sz="1000" dirty="0" err="1">
                <a:latin typeface="Nunito"/>
                <a:ea typeface="Nunito"/>
                <a:cs typeface="Nunito"/>
                <a:sym typeface="Nunito"/>
              </a:rPr>
              <a:t>accom</a:t>
            </a:r>
            <a:r>
              <a:rPr lang="en-US" sz="1000" dirty="0">
                <a:latin typeface="Nunito"/>
                <a:ea typeface="Nunito"/>
                <a:cs typeface="Nunito"/>
                <a:sym typeface="Nunito"/>
              </a:rPr>
              <a:t>m</a:t>
            </a:r>
            <a:r>
              <a:rPr lang="en" sz="1000" dirty="0" err="1">
                <a:latin typeface="Nunito"/>
                <a:ea typeface="Nunito"/>
                <a:cs typeface="Nunito"/>
                <a:sym typeface="Nunito"/>
              </a:rPr>
              <a:t>odate</a:t>
            </a:r>
            <a:r>
              <a:rPr lang="en" sz="1000" dirty="0">
                <a:latin typeface="Nunito"/>
                <a:ea typeface="Nunito"/>
                <a:cs typeface="Nunito"/>
                <a:sym typeface="Nunito"/>
              </a:rPr>
              <a:t> a bigger bat</a:t>
            </a:r>
            <a:r>
              <a:rPr lang="en-US" sz="1000" dirty="0">
                <a:latin typeface="Nunito"/>
                <a:ea typeface="Nunito"/>
                <a:cs typeface="Nunito"/>
                <a:sym typeface="Nunito"/>
              </a:rPr>
              <a:t>t</a:t>
            </a:r>
            <a:r>
              <a:rPr lang="en" sz="1000" dirty="0" err="1">
                <a:latin typeface="Nunito"/>
                <a:ea typeface="Nunito"/>
                <a:cs typeface="Nunito"/>
                <a:sym typeface="Nunito"/>
              </a:rPr>
              <a:t>ery</a:t>
            </a:r>
            <a:r>
              <a:rPr lang="en" sz="1000" dirty="0">
                <a:latin typeface="Nunito"/>
                <a:ea typeface="Nunito"/>
                <a:cs typeface="Nunito"/>
                <a:sym typeface="Nunito"/>
              </a:rPr>
              <a:t> and screen size. Same goes for </a:t>
            </a:r>
            <a:r>
              <a:rPr lang="en" sz="1000" b="1" dirty="0">
                <a:latin typeface="Nunito"/>
                <a:ea typeface="Nunito"/>
                <a:cs typeface="Nunito"/>
                <a:sym typeface="Nunito"/>
              </a:rPr>
              <a:t>battery and weight</a:t>
            </a:r>
            <a:r>
              <a:rPr lang="en" sz="1000" dirty="0">
                <a:latin typeface="Nunito"/>
                <a:ea typeface="Nunito"/>
                <a:cs typeface="Nunito"/>
                <a:sym typeface="Nunito"/>
              </a:rPr>
              <a:t>.</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a:t>
            </a:r>
            <a:r>
              <a:rPr lang="en" sz="1000" b="1" dirty="0">
                <a:latin typeface="Nunito"/>
                <a:ea typeface="Nunito"/>
                <a:cs typeface="Nunito"/>
                <a:sym typeface="Nunito"/>
              </a:rPr>
              <a:t>high correlation </a:t>
            </a:r>
            <a:r>
              <a:rPr lang="en" sz="1000" dirty="0">
                <a:latin typeface="Nunito"/>
                <a:ea typeface="Nunito"/>
                <a:cs typeface="Nunito"/>
                <a:sym typeface="Nunito"/>
              </a:rPr>
              <a:t>between the </a:t>
            </a:r>
            <a:r>
              <a:rPr lang="en" sz="1000" b="1" dirty="0">
                <a:latin typeface="Nunito"/>
                <a:ea typeface="Nunito"/>
                <a:cs typeface="Nunito"/>
                <a:sym typeface="Nunito"/>
              </a:rPr>
              <a:t>weight and screen size</a:t>
            </a:r>
            <a:r>
              <a:rPr lang="en" sz="1000" dirty="0">
                <a:latin typeface="Nunito"/>
                <a:ea typeface="Nunito"/>
                <a:cs typeface="Nunito"/>
                <a:sym typeface="Nunito"/>
              </a:rPr>
              <a:t> is also self explanatory. Bigger phones will be heavier. </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a:t>
            </a:r>
            <a:r>
              <a:rPr lang="en" sz="1000" b="1" dirty="0">
                <a:latin typeface="Nunito"/>
                <a:ea typeface="Nunito"/>
                <a:cs typeface="Nunito"/>
                <a:sym typeface="Nunito"/>
              </a:rPr>
              <a:t>h</a:t>
            </a:r>
            <a:r>
              <a:rPr lang="en-US" sz="1000" b="1" dirty="0" err="1">
                <a:latin typeface="Nunito"/>
                <a:ea typeface="Nunito"/>
                <a:cs typeface="Nunito"/>
                <a:sym typeface="Nunito"/>
              </a:rPr>
              <a:t>ig</a:t>
            </a:r>
            <a:r>
              <a:rPr lang="en" sz="1000" b="1" dirty="0">
                <a:latin typeface="Nunito"/>
                <a:ea typeface="Nunito"/>
                <a:cs typeface="Nunito"/>
                <a:sym typeface="Nunito"/>
              </a:rPr>
              <a:t>h correlation </a:t>
            </a:r>
            <a:r>
              <a:rPr lang="en" sz="1000" dirty="0">
                <a:latin typeface="Nunito"/>
                <a:ea typeface="Nunito"/>
                <a:cs typeface="Nunito"/>
                <a:sym typeface="Nunito"/>
              </a:rPr>
              <a:t>between the </a:t>
            </a:r>
            <a:r>
              <a:rPr lang="en" sz="1000" b="1" dirty="0">
                <a:latin typeface="Nunito"/>
                <a:ea typeface="Nunito"/>
                <a:cs typeface="Nunito"/>
                <a:sym typeface="Nunito"/>
              </a:rPr>
              <a:t>prices of new vs refurbished phone</a:t>
            </a:r>
            <a:r>
              <a:rPr lang="en" sz="1000" dirty="0">
                <a:latin typeface="Nunito"/>
                <a:ea typeface="Nunito"/>
                <a:cs typeface="Nunito"/>
                <a:sym typeface="Nunito"/>
              </a:rPr>
              <a:t> can be explained as, expensive phones will have a higher reselling price than the cheaper phones, overall.</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‘days used’ parameter has a </a:t>
            </a:r>
            <a:r>
              <a:rPr lang="en" sz="1000" b="1" dirty="0">
                <a:latin typeface="Nunito"/>
                <a:ea typeface="Nunito"/>
                <a:cs typeface="Nunito"/>
                <a:sym typeface="Nunito"/>
              </a:rPr>
              <a:t>negative correlation</a:t>
            </a:r>
            <a:r>
              <a:rPr lang="en" sz="1000" dirty="0">
                <a:latin typeface="Nunito"/>
                <a:ea typeface="Nunito"/>
                <a:cs typeface="Nunito"/>
                <a:sym typeface="Nunito"/>
              </a:rPr>
              <a:t> with all the factors. Understandably, as the older phones will have lesser/lower configurations.</a:t>
            </a:r>
            <a:endParaRPr sz="1000" dirty="0">
              <a:latin typeface="Nunito"/>
              <a:ea typeface="Nunito"/>
              <a:cs typeface="Nunito"/>
              <a:sym typeface="Nunito"/>
            </a:endParaRPr>
          </a:p>
        </p:txBody>
      </p:sp>
    </p:spTree>
    <p:extLst>
      <p:ext uri="{BB962C8B-B14F-4D97-AF65-F5344CB8AC3E}">
        <p14:creationId xmlns:p14="http://schemas.microsoft.com/office/powerpoint/2010/main" val="1123378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Multivariate Analysis RAM and Brands</a:t>
            </a:r>
            <a:endParaRPr dirty="0">
              <a:solidFill>
                <a:srgbClr val="1974D2"/>
              </a:solidFill>
            </a:endParaRPr>
          </a:p>
        </p:txBody>
      </p:sp>
      <p:sp>
        <p:nvSpPr>
          <p:cNvPr id="2" name="Google Shape;180;p8">
            <a:extLst>
              <a:ext uri="{FF2B5EF4-FFF2-40B4-BE49-F238E27FC236}">
                <a16:creationId xmlns:a16="http://schemas.microsoft.com/office/drawing/2014/main" id="{6343545B-279B-D1A1-8DCC-CF4A9E49B7F1}"/>
              </a:ext>
            </a:extLst>
          </p:cNvPr>
          <p:cNvSpPr txBox="1">
            <a:spLocks noGrp="1"/>
          </p:cNvSpPr>
          <p:nvPr>
            <p:ph type="body" idx="1"/>
          </p:nvPr>
        </p:nvSpPr>
        <p:spPr>
          <a:xfrm>
            <a:off x="202050" y="712706"/>
            <a:ext cx="8629800" cy="572700"/>
          </a:xfrm>
          <a:prstGeom prst="rect">
            <a:avLst/>
          </a:prstGeom>
          <a:noFill/>
          <a:ln>
            <a:noFill/>
          </a:ln>
        </p:spPr>
        <p:txBody>
          <a:bodyPr spcFirstLastPara="1" wrap="square" lIns="91425" tIns="91425" rIns="91425" bIns="91425" anchor="t" anchorCtr="0">
            <a:noAutofit/>
          </a:bodyPr>
          <a:lstStyle/>
          <a:p>
            <a:pPr marL="0" indent="0">
              <a:spcBef>
                <a:spcPts val="1000"/>
              </a:spcBef>
              <a:buNone/>
            </a:pPr>
            <a:r>
              <a:rPr lang="en-US" sz="1000" dirty="0">
                <a:solidFill>
                  <a:srgbClr val="000000"/>
                </a:solidFill>
              </a:rPr>
              <a:t>The amount of RAM is important for the smooth functioning of a device. The following graph shows the amount of RAM varying across all devices.</a:t>
            </a:r>
            <a:endParaRPr sz="1000" dirty="0">
              <a:solidFill>
                <a:srgbClr val="000000"/>
              </a:solidFill>
            </a:endParaRPr>
          </a:p>
        </p:txBody>
      </p:sp>
      <p:sp>
        <p:nvSpPr>
          <p:cNvPr id="3" name="Google Shape;183;p8">
            <a:extLst>
              <a:ext uri="{FF2B5EF4-FFF2-40B4-BE49-F238E27FC236}">
                <a16:creationId xmlns:a16="http://schemas.microsoft.com/office/drawing/2014/main" id="{810F75D9-5B9A-EAE3-07EE-92F804D38530}"/>
              </a:ext>
            </a:extLst>
          </p:cNvPr>
          <p:cNvSpPr txBox="1"/>
          <p:nvPr/>
        </p:nvSpPr>
        <p:spPr>
          <a:xfrm>
            <a:off x="143124" y="3407777"/>
            <a:ext cx="8905460" cy="1338798"/>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highest RAM posses</a:t>
            </a:r>
            <a:r>
              <a:rPr lang="en-US" sz="1000" dirty="0">
                <a:latin typeface="Nunito"/>
                <a:ea typeface="Nunito"/>
                <a:cs typeface="Nunito"/>
                <a:sym typeface="Nunito"/>
              </a:rPr>
              <a:t>s</a:t>
            </a:r>
            <a:r>
              <a:rPr lang="en" sz="1000" dirty="0">
                <a:latin typeface="Nunito"/>
                <a:ea typeface="Nunito"/>
                <a:cs typeface="Nunito"/>
                <a:sym typeface="Nunito"/>
              </a:rPr>
              <a:t>ed by the devices belong to Oppo, Samsung, Xiaomi, </a:t>
            </a:r>
            <a:r>
              <a:rPr lang="en-US" sz="1000" dirty="0">
                <a:latin typeface="Nunito"/>
                <a:ea typeface="Nunito"/>
                <a:cs typeface="Nunito"/>
                <a:sym typeface="Nunito"/>
              </a:rPr>
              <a:t>M</a:t>
            </a:r>
            <a:r>
              <a:rPr lang="en" sz="1000" dirty="0" err="1">
                <a:latin typeface="Nunito"/>
                <a:ea typeface="Nunito"/>
                <a:cs typeface="Nunito"/>
                <a:sym typeface="Nunito"/>
              </a:rPr>
              <a:t>otorola</a:t>
            </a:r>
            <a:r>
              <a:rPr lang="en" sz="1000" dirty="0">
                <a:latin typeface="Nunito"/>
                <a:ea typeface="Nunito"/>
                <a:cs typeface="Nunito"/>
                <a:sym typeface="Nunito"/>
              </a:rPr>
              <a:t>, </a:t>
            </a:r>
            <a:r>
              <a:rPr lang="en" sz="1000" dirty="0" err="1">
                <a:latin typeface="Nunito"/>
                <a:ea typeface="Nunito"/>
                <a:cs typeface="Nunito"/>
                <a:sym typeface="Nunito"/>
              </a:rPr>
              <a:t>Oneplus</a:t>
            </a:r>
            <a:r>
              <a:rPr lang="en" sz="1000" dirty="0">
                <a:latin typeface="Nunito"/>
                <a:ea typeface="Nunito"/>
                <a:cs typeface="Nunito"/>
                <a:sym typeface="Nunito"/>
              </a:rPr>
              <a:t> and Huawei.</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Most of the Nokia and </a:t>
            </a:r>
            <a:r>
              <a:rPr lang="en" sz="1000" dirty="0" err="1">
                <a:latin typeface="Nunito"/>
                <a:ea typeface="Nunito"/>
                <a:cs typeface="Nunito"/>
                <a:sym typeface="Nunito"/>
              </a:rPr>
              <a:t>Celkon</a:t>
            </a:r>
            <a:r>
              <a:rPr lang="en" sz="1000" dirty="0">
                <a:latin typeface="Nunito"/>
                <a:ea typeface="Nunito"/>
                <a:cs typeface="Nunito"/>
                <a:sym typeface="Nunito"/>
              </a:rPr>
              <a:t> phones are observed to have a lower RAM in the range of a few MBs to 6GB.</a:t>
            </a:r>
          </a:p>
          <a:p>
            <a:pPr marL="114300" lvl="0" indent="-114300" algn="l" rtl="0">
              <a:lnSpc>
                <a:spcPct val="150000"/>
              </a:lnSpc>
              <a:spcBef>
                <a:spcPts val="0"/>
              </a:spcBef>
              <a:spcAft>
                <a:spcPts val="0"/>
              </a:spcAft>
              <a:buSzPts val="900"/>
              <a:buFont typeface="Nunito"/>
              <a:buChar char="●"/>
            </a:pPr>
            <a:r>
              <a:rPr lang="en" sz="1000" dirty="0" err="1">
                <a:latin typeface="Nunito"/>
                <a:ea typeface="Nunito"/>
                <a:cs typeface="Nunito"/>
                <a:sym typeface="Nunito"/>
              </a:rPr>
              <a:t>Oneplus</a:t>
            </a:r>
            <a:r>
              <a:rPr lang="en" sz="1000" dirty="0">
                <a:latin typeface="Nunito"/>
                <a:ea typeface="Nunito"/>
                <a:cs typeface="Nunito"/>
                <a:sym typeface="Nunito"/>
              </a:rPr>
              <a:t> phones are observed to have the highest range of RAM starting from 4GB to 12 GB. All the </a:t>
            </a:r>
            <a:r>
              <a:rPr lang="en" sz="1000" dirty="0" err="1">
                <a:latin typeface="Nunito"/>
                <a:ea typeface="Nunito"/>
                <a:cs typeface="Nunito"/>
                <a:sym typeface="Nunito"/>
              </a:rPr>
              <a:t>Onelpus</a:t>
            </a:r>
            <a:r>
              <a:rPr lang="en" sz="1000" dirty="0">
                <a:latin typeface="Nunito"/>
                <a:ea typeface="Nunito"/>
                <a:cs typeface="Nunito"/>
                <a:sym typeface="Nunito"/>
              </a:rPr>
              <a:t> devices have a equal or higher RAM than the average of 4GB.</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Google devices a</a:t>
            </a:r>
            <a:r>
              <a:rPr lang="en-US" sz="1000" dirty="0">
                <a:latin typeface="Nunito"/>
                <a:ea typeface="Nunito"/>
                <a:cs typeface="Nunito"/>
                <a:sym typeface="Nunito"/>
              </a:rPr>
              <a:t>ls</a:t>
            </a:r>
            <a:r>
              <a:rPr lang="en" sz="1000" dirty="0">
                <a:latin typeface="Nunito"/>
                <a:ea typeface="Nunito"/>
                <a:cs typeface="Nunito"/>
                <a:sym typeface="Nunito"/>
              </a:rPr>
              <a:t>o have an e</a:t>
            </a:r>
            <a:r>
              <a:rPr lang="en-US" sz="1000" dirty="0" err="1">
                <a:latin typeface="Nunito"/>
                <a:ea typeface="Nunito"/>
                <a:cs typeface="Nunito"/>
                <a:sym typeface="Nunito"/>
              </a:rPr>
              <a:t>qu</a:t>
            </a:r>
            <a:r>
              <a:rPr lang="en" sz="1000" dirty="0">
                <a:latin typeface="Nunito"/>
                <a:ea typeface="Nunito"/>
                <a:cs typeface="Nunito"/>
                <a:sym typeface="Nunito"/>
              </a:rPr>
              <a:t>al or higher RAM than the av</a:t>
            </a:r>
            <a:r>
              <a:rPr lang="en-US" sz="1000" dirty="0">
                <a:latin typeface="Nunito"/>
                <a:ea typeface="Nunito"/>
                <a:cs typeface="Nunito"/>
                <a:sym typeface="Nunito"/>
              </a:rPr>
              <a:t>e</a:t>
            </a:r>
            <a:r>
              <a:rPr lang="en" sz="1000" dirty="0">
                <a:latin typeface="Nunito"/>
                <a:ea typeface="Nunito"/>
                <a:cs typeface="Nunito"/>
                <a:sym typeface="Nunito"/>
              </a:rPr>
              <a:t>rage of 4B, among the devices being resold to </a:t>
            </a:r>
            <a:r>
              <a:rPr lang="en" sz="1000" dirty="0" err="1">
                <a:latin typeface="Nunito"/>
                <a:ea typeface="Nunito"/>
                <a:cs typeface="Nunito"/>
                <a:sym typeface="Nunito"/>
              </a:rPr>
              <a:t>ReCell</a:t>
            </a:r>
            <a:r>
              <a:rPr lang="en" sz="1000" dirty="0">
                <a:latin typeface="Nunito"/>
                <a:ea typeface="Nunito"/>
                <a:cs typeface="Nunito"/>
                <a:sym typeface="Nunito"/>
              </a:rPr>
              <a:t>.</a:t>
            </a:r>
            <a:endParaRPr sz="1000" dirty="0">
              <a:latin typeface="Nunito"/>
              <a:ea typeface="Nunito"/>
              <a:cs typeface="Nunito"/>
              <a:sym typeface="Nunito"/>
            </a:endParaRPr>
          </a:p>
        </p:txBody>
      </p:sp>
      <p:pic>
        <p:nvPicPr>
          <p:cNvPr id="30722" name="Picture 2">
            <a:extLst>
              <a:ext uri="{FF2B5EF4-FFF2-40B4-BE49-F238E27FC236}">
                <a16:creationId xmlns:a16="http://schemas.microsoft.com/office/drawing/2014/main" id="{69D98D15-9348-B152-D9F8-4CAD1AD72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25" y="1219729"/>
            <a:ext cx="7586100" cy="2270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614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Multivariate Analysis – Weight and brands</a:t>
            </a:r>
            <a:endParaRPr dirty="0">
              <a:solidFill>
                <a:srgbClr val="1974D2"/>
              </a:solidFill>
            </a:endParaRPr>
          </a:p>
        </p:txBody>
      </p:sp>
      <p:sp>
        <p:nvSpPr>
          <p:cNvPr id="2" name="Google Shape;180;p8">
            <a:extLst>
              <a:ext uri="{FF2B5EF4-FFF2-40B4-BE49-F238E27FC236}">
                <a16:creationId xmlns:a16="http://schemas.microsoft.com/office/drawing/2014/main" id="{6343545B-279B-D1A1-8DCC-CF4A9E49B7F1}"/>
              </a:ext>
            </a:extLst>
          </p:cNvPr>
          <p:cNvSpPr txBox="1">
            <a:spLocks noGrp="1"/>
          </p:cNvSpPr>
          <p:nvPr>
            <p:ph type="body" idx="1"/>
          </p:nvPr>
        </p:nvSpPr>
        <p:spPr>
          <a:xfrm>
            <a:off x="202050" y="712706"/>
            <a:ext cx="8629800" cy="572700"/>
          </a:xfrm>
          <a:prstGeom prst="rect">
            <a:avLst/>
          </a:prstGeom>
          <a:noFill/>
          <a:ln>
            <a:noFill/>
          </a:ln>
        </p:spPr>
        <p:txBody>
          <a:bodyPr spcFirstLastPara="1" wrap="square" lIns="91425" tIns="91425" rIns="91425" bIns="91425" anchor="t" anchorCtr="0">
            <a:noAutofit/>
          </a:bodyPr>
          <a:lstStyle/>
          <a:p>
            <a:pPr marL="0" indent="0">
              <a:spcBef>
                <a:spcPts val="1000"/>
              </a:spcBef>
              <a:buNone/>
            </a:pPr>
            <a:r>
              <a:rPr lang="en-US" sz="1000" dirty="0">
                <a:solidFill>
                  <a:srgbClr val="000000"/>
                </a:solidFill>
              </a:rPr>
              <a:t>People who travel frequently require devices with large batteries to run through the day. But large battery often increases weight, making it feel uncomfortable in the hands. We created a new </a:t>
            </a:r>
            <a:r>
              <a:rPr lang="en-US" sz="1000" dirty="0" err="1">
                <a:solidFill>
                  <a:srgbClr val="000000"/>
                </a:solidFill>
              </a:rPr>
              <a:t>dataframe</a:t>
            </a:r>
            <a:r>
              <a:rPr lang="en-US" sz="1000" dirty="0">
                <a:solidFill>
                  <a:srgbClr val="000000"/>
                </a:solidFill>
              </a:rPr>
              <a:t> of only those devices which offer a large battery (greater than 4500 </a:t>
            </a:r>
            <a:r>
              <a:rPr lang="en-US" sz="1000" dirty="0" err="1">
                <a:solidFill>
                  <a:srgbClr val="000000"/>
                </a:solidFill>
              </a:rPr>
              <a:t>mAH</a:t>
            </a:r>
            <a:r>
              <a:rPr lang="en-US" sz="1000" dirty="0">
                <a:solidFill>
                  <a:srgbClr val="000000"/>
                </a:solidFill>
              </a:rPr>
              <a:t>) and analyzed.</a:t>
            </a:r>
            <a:endParaRPr sz="1000" dirty="0">
              <a:solidFill>
                <a:srgbClr val="000000"/>
              </a:solidFill>
            </a:endParaRPr>
          </a:p>
        </p:txBody>
      </p:sp>
      <p:sp>
        <p:nvSpPr>
          <p:cNvPr id="3" name="Google Shape;183;p8">
            <a:extLst>
              <a:ext uri="{FF2B5EF4-FFF2-40B4-BE49-F238E27FC236}">
                <a16:creationId xmlns:a16="http://schemas.microsoft.com/office/drawing/2014/main" id="{810F75D9-5B9A-EAE3-07EE-92F804D38530}"/>
              </a:ext>
            </a:extLst>
          </p:cNvPr>
          <p:cNvSpPr txBox="1"/>
          <p:nvPr/>
        </p:nvSpPr>
        <p:spPr>
          <a:xfrm>
            <a:off x="119270" y="3695351"/>
            <a:ext cx="8905460" cy="1107965"/>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Apple seems to have the most consistent weight in the range of 100 grams to 700 grams due to </a:t>
            </a:r>
            <a:r>
              <a:rPr lang="en-US" sz="1000" dirty="0">
                <a:latin typeface="Nunito"/>
                <a:ea typeface="Nunito"/>
                <a:cs typeface="Nunito"/>
                <a:sym typeface="Nunito"/>
              </a:rPr>
              <a:t>the lesser</a:t>
            </a:r>
            <a:r>
              <a:rPr lang="en" sz="1000" dirty="0">
                <a:latin typeface="Nunito"/>
                <a:ea typeface="Nunito"/>
                <a:cs typeface="Nunito"/>
                <a:sym typeface="Nunito"/>
              </a:rPr>
              <a:t> range of models sold/available as compared to other brands. Same can be implied about Acer.</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Lenovo, Samsung and other brands have a lot of outliers This could be because of the higher range of models sold/</a:t>
            </a:r>
            <a:r>
              <a:rPr lang="en" sz="1000" dirty="0" err="1">
                <a:latin typeface="Nunito"/>
                <a:ea typeface="Nunito"/>
                <a:cs typeface="Nunito"/>
                <a:sym typeface="Nunito"/>
              </a:rPr>
              <a:t>avai</a:t>
            </a:r>
            <a:r>
              <a:rPr lang="en-US" sz="1000" dirty="0">
                <a:latin typeface="Nunito"/>
                <a:ea typeface="Nunito"/>
                <a:cs typeface="Nunito"/>
                <a:sym typeface="Nunito"/>
              </a:rPr>
              <a:t>la</a:t>
            </a:r>
            <a:r>
              <a:rPr lang="en" sz="1000" dirty="0" err="1">
                <a:latin typeface="Nunito"/>
                <a:ea typeface="Nunito"/>
                <a:cs typeface="Nunito"/>
                <a:sym typeface="Nunito"/>
              </a:rPr>
              <a:t>ble</a:t>
            </a:r>
            <a:r>
              <a:rPr lang="en" sz="1000" dirty="0">
                <a:latin typeface="Nunito"/>
                <a:ea typeface="Nunito"/>
                <a:cs typeface="Nunito"/>
                <a:sym typeface="Nunito"/>
              </a:rPr>
              <a:t> as compared to others and therefore the varying range of battery size and weight.</a:t>
            </a:r>
          </a:p>
        </p:txBody>
      </p:sp>
      <p:pic>
        <p:nvPicPr>
          <p:cNvPr id="32770" name="Picture 2">
            <a:extLst>
              <a:ext uri="{FF2B5EF4-FFF2-40B4-BE49-F238E27FC236}">
                <a16:creationId xmlns:a16="http://schemas.microsoft.com/office/drawing/2014/main" id="{CF2D8435-6B2F-798C-F399-E318AE779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08" y="1285406"/>
            <a:ext cx="6178163" cy="2559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989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Multivariate Analysis – Screen size and brands</a:t>
            </a:r>
            <a:endParaRPr dirty="0">
              <a:solidFill>
                <a:srgbClr val="1974D2"/>
              </a:solidFill>
            </a:endParaRPr>
          </a:p>
        </p:txBody>
      </p:sp>
      <p:sp>
        <p:nvSpPr>
          <p:cNvPr id="2" name="Google Shape;180;p8">
            <a:extLst>
              <a:ext uri="{FF2B5EF4-FFF2-40B4-BE49-F238E27FC236}">
                <a16:creationId xmlns:a16="http://schemas.microsoft.com/office/drawing/2014/main" id="{6343545B-279B-D1A1-8DCC-CF4A9E49B7F1}"/>
              </a:ext>
            </a:extLst>
          </p:cNvPr>
          <p:cNvSpPr txBox="1">
            <a:spLocks noGrp="1"/>
          </p:cNvSpPr>
          <p:nvPr>
            <p:ph type="body" idx="1"/>
          </p:nvPr>
        </p:nvSpPr>
        <p:spPr>
          <a:xfrm>
            <a:off x="202050" y="712706"/>
            <a:ext cx="8629800" cy="572700"/>
          </a:xfrm>
          <a:prstGeom prst="rect">
            <a:avLst/>
          </a:prstGeom>
          <a:noFill/>
          <a:ln>
            <a:noFill/>
          </a:ln>
        </p:spPr>
        <p:txBody>
          <a:bodyPr spcFirstLastPara="1" wrap="square" lIns="91425" tIns="91425" rIns="91425" bIns="91425" anchor="t" anchorCtr="0">
            <a:noAutofit/>
          </a:bodyPr>
          <a:lstStyle/>
          <a:p>
            <a:pPr marL="0" indent="0">
              <a:spcBef>
                <a:spcPts val="1000"/>
              </a:spcBef>
              <a:buNone/>
            </a:pPr>
            <a:r>
              <a:rPr lang="en-US" sz="1000" dirty="0">
                <a:solidFill>
                  <a:srgbClr val="000000"/>
                </a:solidFill>
              </a:rPr>
              <a:t>People who buy phones and tablets primarily for entertainment purposes prefer a large screen as they offer a better viewing experience. We created a new </a:t>
            </a:r>
            <a:r>
              <a:rPr lang="en-US" sz="1000" dirty="0" err="1">
                <a:solidFill>
                  <a:srgbClr val="000000"/>
                </a:solidFill>
              </a:rPr>
              <a:t>dataframe</a:t>
            </a:r>
            <a:r>
              <a:rPr lang="en-US" sz="1000" dirty="0">
                <a:solidFill>
                  <a:srgbClr val="000000"/>
                </a:solidFill>
              </a:rPr>
              <a:t> of only those devices which are suitable for such people (6 inches and above) and analyzed.</a:t>
            </a:r>
            <a:endParaRPr sz="1000" dirty="0">
              <a:solidFill>
                <a:srgbClr val="000000"/>
              </a:solidFill>
            </a:endParaRPr>
          </a:p>
        </p:txBody>
      </p:sp>
      <p:sp>
        <p:nvSpPr>
          <p:cNvPr id="3" name="Google Shape;183;p8">
            <a:extLst>
              <a:ext uri="{FF2B5EF4-FFF2-40B4-BE49-F238E27FC236}">
                <a16:creationId xmlns:a16="http://schemas.microsoft.com/office/drawing/2014/main" id="{810F75D9-5B9A-EAE3-07EE-92F804D38530}"/>
              </a:ext>
            </a:extLst>
          </p:cNvPr>
          <p:cNvSpPr txBox="1"/>
          <p:nvPr/>
        </p:nvSpPr>
        <p:spPr>
          <a:xfrm>
            <a:off x="119270" y="3695351"/>
            <a:ext cx="8905460" cy="646300"/>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Most of the Huawei devices (149) have a bigger screen than 6 inches, next to Samsung (119), in our dataset.</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Microsoft has the least (1 no.) of devices, in our dataset which have a screen size bigger than 6 inches.</a:t>
            </a:r>
            <a:endParaRPr lang="en" sz="1000" dirty="0">
              <a:latin typeface="Nunito"/>
              <a:ea typeface="Nunito"/>
              <a:cs typeface="Nunito"/>
              <a:sym typeface="Nunito"/>
            </a:endParaRPr>
          </a:p>
        </p:txBody>
      </p:sp>
      <p:pic>
        <p:nvPicPr>
          <p:cNvPr id="34818" name="Picture 2">
            <a:extLst>
              <a:ext uri="{FF2B5EF4-FFF2-40B4-BE49-F238E27FC236}">
                <a16:creationId xmlns:a16="http://schemas.microsoft.com/office/drawing/2014/main" id="{BF6C5657-968C-A382-71C3-332DAFE55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9713"/>
            <a:ext cx="9144000"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901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Multivariate</a:t>
            </a:r>
            <a:r>
              <a:rPr lang="en" dirty="0">
                <a:solidFill>
                  <a:srgbClr val="000000"/>
                </a:solidFill>
              </a:rPr>
              <a:t> </a:t>
            </a:r>
            <a:r>
              <a:rPr lang="en" dirty="0">
                <a:solidFill>
                  <a:srgbClr val="1974D2"/>
                </a:solidFill>
              </a:rPr>
              <a:t>Analysis – Selfie Camera and brands</a:t>
            </a:r>
            <a:endParaRPr dirty="0">
              <a:solidFill>
                <a:srgbClr val="1974D2"/>
              </a:solidFill>
            </a:endParaRPr>
          </a:p>
        </p:txBody>
      </p:sp>
      <p:sp>
        <p:nvSpPr>
          <p:cNvPr id="2" name="Google Shape;180;p8">
            <a:extLst>
              <a:ext uri="{FF2B5EF4-FFF2-40B4-BE49-F238E27FC236}">
                <a16:creationId xmlns:a16="http://schemas.microsoft.com/office/drawing/2014/main" id="{6343545B-279B-D1A1-8DCC-CF4A9E49B7F1}"/>
              </a:ext>
            </a:extLst>
          </p:cNvPr>
          <p:cNvSpPr txBox="1">
            <a:spLocks noGrp="1"/>
          </p:cNvSpPr>
          <p:nvPr>
            <p:ph type="body" idx="1"/>
          </p:nvPr>
        </p:nvSpPr>
        <p:spPr>
          <a:xfrm>
            <a:off x="202550" y="801849"/>
            <a:ext cx="8629800" cy="572700"/>
          </a:xfrm>
          <a:prstGeom prst="rect">
            <a:avLst/>
          </a:prstGeom>
          <a:noFill/>
          <a:ln>
            <a:noFill/>
          </a:ln>
        </p:spPr>
        <p:txBody>
          <a:bodyPr spcFirstLastPara="1" wrap="square" lIns="91425" tIns="91425" rIns="91425" bIns="91425" anchor="t" anchorCtr="0">
            <a:noAutofit/>
          </a:bodyPr>
          <a:lstStyle/>
          <a:p>
            <a:pPr marL="0" indent="0">
              <a:spcBef>
                <a:spcPts val="1000"/>
              </a:spcBef>
              <a:buNone/>
            </a:pPr>
            <a:r>
              <a:rPr lang="en-US" sz="1000" dirty="0">
                <a:solidFill>
                  <a:srgbClr val="000000"/>
                </a:solidFill>
              </a:rPr>
              <a:t>Everyone likes a good camera to capture their favorite moments with loved ones. Some customers specifically look for good front cameras to click cool selfies. We created a new </a:t>
            </a:r>
            <a:r>
              <a:rPr lang="en-US" sz="1000" dirty="0" err="1">
                <a:solidFill>
                  <a:srgbClr val="000000"/>
                </a:solidFill>
              </a:rPr>
              <a:t>dataframe</a:t>
            </a:r>
            <a:r>
              <a:rPr lang="en-US" sz="1000" dirty="0">
                <a:solidFill>
                  <a:srgbClr val="000000"/>
                </a:solidFill>
              </a:rPr>
              <a:t> of only those devices which are suitable (greater than 8 MP) for this customer segment and analyzed.</a:t>
            </a:r>
            <a:endParaRPr sz="1000" dirty="0">
              <a:solidFill>
                <a:srgbClr val="000000"/>
              </a:solidFill>
            </a:endParaRPr>
          </a:p>
        </p:txBody>
      </p:sp>
      <p:sp>
        <p:nvSpPr>
          <p:cNvPr id="3" name="Google Shape;183;p8">
            <a:extLst>
              <a:ext uri="{FF2B5EF4-FFF2-40B4-BE49-F238E27FC236}">
                <a16:creationId xmlns:a16="http://schemas.microsoft.com/office/drawing/2014/main" id="{810F75D9-5B9A-EAE3-07EE-92F804D38530}"/>
              </a:ext>
            </a:extLst>
          </p:cNvPr>
          <p:cNvSpPr txBox="1"/>
          <p:nvPr/>
        </p:nvSpPr>
        <p:spPr>
          <a:xfrm>
            <a:off x="119270" y="4146668"/>
            <a:ext cx="8905460" cy="646300"/>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Huawei has the greatest number of devices (87) which have a high spec camera more than 8 MP, next to Vivo (78), in our dataset.</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least number of phones having a camera spec more than 8 MP belong to </a:t>
            </a:r>
            <a:r>
              <a:rPr lang="en-US" sz="1000" dirty="0" err="1">
                <a:latin typeface="Nunito"/>
                <a:ea typeface="Nunito"/>
                <a:cs typeface="Nunito"/>
                <a:sym typeface="Nunito"/>
              </a:rPr>
              <a:t>Gionee</a:t>
            </a:r>
            <a:r>
              <a:rPr lang="en-US" sz="1000" dirty="0">
                <a:latin typeface="Nunito"/>
                <a:ea typeface="Nunito"/>
                <a:cs typeface="Nunito"/>
                <a:sym typeface="Nunito"/>
              </a:rPr>
              <a:t> brand.</a:t>
            </a:r>
            <a:endParaRPr lang="en" sz="1000" dirty="0">
              <a:latin typeface="Nunito"/>
              <a:ea typeface="Nunito"/>
              <a:cs typeface="Nunito"/>
              <a:sym typeface="Nunito"/>
            </a:endParaRPr>
          </a:p>
        </p:txBody>
      </p:sp>
      <p:pic>
        <p:nvPicPr>
          <p:cNvPr id="36868" name="Picture 4">
            <a:extLst>
              <a:ext uri="{FF2B5EF4-FFF2-40B4-BE49-F238E27FC236}">
                <a16:creationId xmlns:a16="http://schemas.microsoft.com/office/drawing/2014/main" id="{44F88DE4-72A5-7432-54F3-1F26D3E94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44" y="1403001"/>
            <a:ext cx="7967207" cy="27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63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Multivariate Analysis – Main Camera and brands</a:t>
            </a:r>
            <a:endParaRPr dirty="0">
              <a:solidFill>
                <a:srgbClr val="1974D2"/>
              </a:solidFill>
            </a:endParaRPr>
          </a:p>
        </p:txBody>
      </p:sp>
      <p:sp>
        <p:nvSpPr>
          <p:cNvPr id="2" name="Google Shape;180;p8">
            <a:extLst>
              <a:ext uri="{FF2B5EF4-FFF2-40B4-BE49-F238E27FC236}">
                <a16:creationId xmlns:a16="http://schemas.microsoft.com/office/drawing/2014/main" id="{6343545B-279B-D1A1-8DCC-CF4A9E49B7F1}"/>
              </a:ext>
            </a:extLst>
          </p:cNvPr>
          <p:cNvSpPr txBox="1">
            <a:spLocks noGrp="1"/>
          </p:cNvSpPr>
          <p:nvPr>
            <p:ph type="body" idx="1"/>
          </p:nvPr>
        </p:nvSpPr>
        <p:spPr>
          <a:xfrm>
            <a:off x="268251" y="669637"/>
            <a:ext cx="8035001" cy="572700"/>
          </a:xfrm>
          <a:prstGeom prst="rect">
            <a:avLst/>
          </a:prstGeom>
          <a:noFill/>
          <a:ln>
            <a:noFill/>
          </a:ln>
        </p:spPr>
        <p:txBody>
          <a:bodyPr spcFirstLastPara="1" wrap="square" lIns="91425" tIns="91425" rIns="91425" bIns="91425" anchor="t" anchorCtr="0">
            <a:noAutofit/>
          </a:bodyPr>
          <a:lstStyle/>
          <a:p>
            <a:pPr marL="0" indent="0">
              <a:spcBef>
                <a:spcPts val="1000"/>
              </a:spcBef>
              <a:buNone/>
            </a:pPr>
            <a:r>
              <a:rPr lang="en-US" sz="1000" dirty="0">
                <a:solidFill>
                  <a:srgbClr val="000000"/>
                </a:solidFill>
              </a:rPr>
              <a:t>We did a similar analysis for the main camera module, as that is an important factor as well while deciding on a new phone purchase. We recorded all the phones which have a camera configuration upwards of 16 Megapixels.</a:t>
            </a:r>
            <a:endParaRPr sz="1000" dirty="0">
              <a:solidFill>
                <a:srgbClr val="000000"/>
              </a:solidFill>
            </a:endParaRPr>
          </a:p>
        </p:txBody>
      </p:sp>
      <p:sp>
        <p:nvSpPr>
          <p:cNvPr id="3" name="Google Shape;183;p8">
            <a:extLst>
              <a:ext uri="{FF2B5EF4-FFF2-40B4-BE49-F238E27FC236}">
                <a16:creationId xmlns:a16="http://schemas.microsoft.com/office/drawing/2014/main" id="{810F75D9-5B9A-EAE3-07EE-92F804D38530}"/>
              </a:ext>
            </a:extLst>
          </p:cNvPr>
          <p:cNvSpPr txBox="1"/>
          <p:nvPr/>
        </p:nvSpPr>
        <p:spPr>
          <a:xfrm>
            <a:off x="119270" y="4146668"/>
            <a:ext cx="8905460" cy="646300"/>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As per the data, Sony has the greatest number of phones which possess a camera better than 16 megapixels, next to Motorola.</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Xiaomi, Panasonic, Lenovo, Acer, Honor and </a:t>
            </a:r>
            <a:r>
              <a:rPr lang="en-US" sz="1000" dirty="0" err="1">
                <a:latin typeface="Nunito"/>
                <a:ea typeface="Nunito"/>
                <a:cs typeface="Nunito"/>
                <a:sym typeface="Nunito"/>
              </a:rPr>
              <a:t>Gionee</a:t>
            </a:r>
            <a:r>
              <a:rPr lang="en-US" sz="1000" dirty="0">
                <a:latin typeface="Nunito"/>
                <a:ea typeface="Nunito"/>
                <a:cs typeface="Nunito"/>
                <a:sym typeface="Nunito"/>
              </a:rPr>
              <a:t> each have one device which has a camera module better than 16 megapixels in our dataset.</a:t>
            </a:r>
          </a:p>
        </p:txBody>
      </p:sp>
      <p:pic>
        <p:nvPicPr>
          <p:cNvPr id="38914" name="Picture 2">
            <a:extLst>
              <a:ext uri="{FF2B5EF4-FFF2-40B4-BE49-F238E27FC236}">
                <a16:creationId xmlns:a16="http://schemas.microsoft.com/office/drawing/2014/main" id="{71287804-B4EE-726F-1E43-61F9A54B7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70" y="1300662"/>
            <a:ext cx="7142364" cy="286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63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Multivariate Analysis – Price and Release year</a:t>
            </a:r>
            <a:endParaRPr dirty="0">
              <a:solidFill>
                <a:srgbClr val="1974D2"/>
              </a:solidFill>
            </a:endParaRPr>
          </a:p>
        </p:txBody>
      </p:sp>
      <p:sp>
        <p:nvSpPr>
          <p:cNvPr id="3" name="Google Shape;183;p8">
            <a:extLst>
              <a:ext uri="{FF2B5EF4-FFF2-40B4-BE49-F238E27FC236}">
                <a16:creationId xmlns:a16="http://schemas.microsoft.com/office/drawing/2014/main" id="{810F75D9-5B9A-EAE3-07EE-92F804D38530}"/>
              </a:ext>
            </a:extLst>
          </p:cNvPr>
          <p:cNvSpPr txBox="1"/>
          <p:nvPr/>
        </p:nvSpPr>
        <p:spPr>
          <a:xfrm>
            <a:off x="5154911" y="1271218"/>
            <a:ext cx="3750550" cy="2954625"/>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Price and release year are positively linear to each other.</a:t>
            </a:r>
            <a:br>
              <a:rPr lang="en-US" sz="1000" dirty="0">
                <a:latin typeface="Nunito"/>
                <a:ea typeface="Nunito"/>
                <a:cs typeface="Nunito"/>
                <a:sym typeface="Nunito"/>
              </a:rPr>
            </a:br>
            <a:endParaRPr lang="en-US" sz="1000" dirty="0">
              <a:latin typeface="Nunito"/>
              <a:ea typeface="Nunito"/>
              <a:cs typeface="Nunito"/>
              <a:sym typeface="Nunito"/>
            </a:endParaRP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It is understandable, as the older phones will be cheaper as their demand would be less.</a:t>
            </a:r>
            <a:br>
              <a:rPr lang="en-US" sz="1000" dirty="0">
                <a:latin typeface="Nunito"/>
                <a:ea typeface="Nunito"/>
                <a:cs typeface="Nunito"/>
                <a:sym typeface="Nunito"/>
              </a:rPr>
            </a:br>
            <a:endParaRPr lang="en-US" sz="1000" dirty="0">
              <a:latin typeface="Nunito"/>
              <a:ea typeface="Nunito"/>
              <a:cs typeface="Nunito"/>
              <a:sym typeface="Nunito"/>
            </a:endParaRP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Similarly, the newer the device’s release date, the higher the configuration of that device contributing to the higher demand of that device.</a:t>
            </a:r>
            <a:br>
              <a:rPr lang="en-US" sz="1000" dirty="0">
                <a:latin typeface="Nunito"/>
                <a:ea typeface="Nunito"/>
                <a:cs typeface="Nunito"/>
                <a:sym typeface="Nunito"/>
              </a:rPr>
            </a:br>
            <a:endParaRPr lang="en-US" sz="1000" dirty="0">
              <a:latin typeface="Nunito"/>
              <a:ea typeface="Nunito"/>
              <a:cs typeface="Nunito"/>
              <a:sym typeface="Nunito"/>
            </a:endParaRP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This would be an important factor to take into consideration in our regression model about predicting the price of a used/refurbished phones and tablets.</a:t>
            </a:r>
          </a:p>
        </p:txBody>
      </p:sp>
      <p:pic>
        <p:nvPicPr>
          <p:cNvPr id="40962" name="Picture 2">
            <a:extLst>
              <a:ext uri="{FF2B5EF4-FFF2-40B4-BE49-F238E27FC236}">
                <a16:creationId xmlns:a16="http://schemas.microsoft.com/office/drawing/2014/main" id="{6EAFAF1F-8475-4497-A147-A9EBC3A09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2777"/>
            <a:ext cx="5154911" cy="2283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6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Multivariate Analysis – Price and Network support</a:t>
            </a:r>
            <a:endParaRPr dirty="0">
              <a:solidFill>
                <a:srgbClr val="1974D2"/>
              </a:solidFill>
            </a:endParaRPr>
          </a:p>
        </p:txBody>
      </p:sp>
      <p:sp>
        <p:nvSpPr>
          <p:cNvPr id="3" name="Google Shape;183;p8">
            <a:extLst>
              <a:ext uri="{FF2B5EF4-FFF2-40B4-BE49-F238E27FC236}">
                <a16:creationId xmlns:a16="http://schemas.microsoft.com/office/drawing/2014/main" id="{810F75D9-5B9A-EAE3-07EE-92F804D38530}"/>
              </a:ext>
            </a:extLst>
          </p:cNvPr>
          <p:cNvSpPr txBox="1"/>
          <p:nvPr/>
        </p:nvSpPr>
        <p:spPr>
          <a:xfrm>
            <a:off x="5233979" y="1271218"/>
            <a:ext cx="3750550" cy="2954625"/>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prices would vary with respect to the device supporting 4G or 5G.</a:t>
            </a:r>
            <a:br>
              <a:rPr lang="en-US" sz="1000" dirty="0">
                <a:latin typeface="Nunito"/>
                <a:ea typeface="Nunito"/>
                <a:cs typeface="Nunito"/>
                <a:sym typeface="Nunito"/>
              </a:rPr>
            </a:br>
            <a:endParaRPr lang="en-US" sz="1000" dirty="0">
              <a:latin typeface="Nunito"/>
              <a:ea typeface="Nunito"/>
              <a:cs typeface="Nunito"/>
              <a:sym typeface="Nunito"/>
            </a:endParaRP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As observed in the boxplots, the average price of devices supporting 5G is higher than the ones supporting 4G.</a:t>
            </a:r>
            <a:br>
              <a:rPr lang="en-US" sz="1000" dirty="0">
                <a:latin typeface="Nunito"/>
                <a:ea typeface="Nunito"/>
                <a:cs typeface="Nunito"/>
                <a:sym typeface="Nunito"/>
              </a:rPr>
            </a:br>
            <a:endParaRPr lang="en-US" sz="1000" dirty="0">
              <a:latin typeface="Nunito"/>
              <a:ea typeface="Nunito"/>
              <a:cs typeface="Nunito"/>
              <a:sym typeface="Nunito"/>
            </a:endParaRP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Also, the range of the prices supporting 5G is much higher than the devices supporting 4G.</a:t>
            </a:r>
            <a:br>
              <a:rPr lang="en-US" sz="1000" dirty="0">
                <a:latin typeface="Nunito"/>
                <a:ea typeface="Nunito"/>
                <a:cs typeface="Nunito"/>
                <a:sym typeface="Nunito"/>
              </a:rPr>
            </a:br>
            <a:endParaRPr lang="en-US" sz="1000" dirty="0">
              <a:latin typeface="Nunito"/>
              <a:ea typeface="Nunito"/>
              <a:cs typeface="Nunito"/>
              <a:sym typeface="Nunito"/>
            </a:endParaRP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This would be an important factor to take into consideration in our regression model about predicting the price of a used/refurbished phones and tablets.</a:t>
            </a:r>
          </a:p>
        </p:txBody>
      </p:sp>
      <p:pic>
        <p:nvPicPr>
          <p:cNvPr id="43010" name="Picture 2">
            <a:extLst>
              <a:ext uri="{FF2B5EF4-FFF2-40B4-BE49-F238E27FC236}">
                <a16:creationId xmlns:a16="http://schemas.microsoft.com/office/drawing/2014/main" id="{406AA3EB-BFA4-5BEF-1047-E5D70FECA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1218"/>
            <a:ext cx="5233979" cy="2318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86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Business Problem Overview</a:t>
            </a:r>
            <a:endParaRPr dirty="0">
              <a:solidFill>
                <a:srgbClr val="1974D2"/>
              </a:solidFill>
            </a:endParaRPr>
          </a:p>
        </p:txBody>
      </p:sp>
      <p:pic>
        <p:nvPicPr>
          <p:cNvPr id="3" name="Picture 2">
            <a:extLst>
              <a:ext uri="{FF2B5EF4-FFF2-40B4-BE49-F238E27FC236}">
                <a16:creationId xmlns:a16="http://schemas.microsoft.com/office/drawing/2014/main" id="{4AB969E7-971E-168C-4028-13F8DB1BA9A7}"/>
              </a:ext>
            </a:extLst>
          </p:cNvPr>
          <p:cNvPicPr>
            <a:picLocks noChangeAspect="1"/>
          </p:cNvPicPr>
          <p:nvPr/>
        </p:nvPicPr>
        <p:blipFill>
          <a:blip r:embed="rId3"/>
          <a:stretch>
            <a:fillRect/>
          </a:stretch>
        </p:blipFill>
        <p:spPr>
          <a:xfrm>
            <a:off x="3317834" y="1623071"/>
            <a:ext cx="2290031" cy="817290"/>
          </a:xfrm>
          <a:prstGeom prst="rect">
            <a:avLst/>
          </a:prstGeom>
        </p:spPr>
      </p:pic>
      <p:pic>
        <p:nvPicPr>
          <p:cNvPr id="7" name="Picture 6">
            <a:extLst>
              <a:ext uri="{FF2B5EF4-FFF2-40B4-BE49-F238E27FC236}">
                <a16:creationId xmlns:a16="http://schemas.microsoft.com/office/drawing/2014/main" id="{17730D6B-ED94-3747-BE25-F1B47F1E5194}"/>
              </a:ext>
            </a:extLst>
          </p:cNvPr>
          <p:cNvPicPr>
            <a:picLocks noChangeAspect="1"/>
          </p:cNvPicPr>
          <p:nvPr/>
        </p:nvPicPr>
        <p:blipFill>
          <a:blip r:embed="rId4"/>
          <a:stretch>
            <a:fillRect/>
          </a:stretch>
        </p:blipFill>
        <p:spPr>
          <a:xfrm>
            <a:off x="663728" y="1500932"/>
            <a:ext cx="1061568" cy="1061568"/>
          </a:xfrm>
          <a:prstGeom prst="rect">
            <a:avLst/>
          </a:prstGeom>
        </p:spPr>
      </p:pic>
      <p:pic>
        <p:nvPicPr>
          <p:cNvPr id="8" name="Picture 7">
            <a:extLst>
              <a:ext uri="{FF2B5EF4-FFF2-40B4-BE49-F238E27FC236}">
                <a16:creationId xmlns:a16="http://schemas.microsoft.com/office/drawing/2014/main" id="{8873AC50-CAA7-E639-993E-8E055959AAFB}"/>
              </a:ext>
            </a:extLst>
          </p:cNvPr>
          <p:cNvPicPr>
            <a:picLocks noChangeAspect="1"/>
          </p:cNvPicPr>
          <p:nvPr/>
        </p:nvPicPr>
        <p:blipFill>
          <a:blip r:embed="rId4"/>
          <a:stretch>
            <a:fillRect/>
          </a:stretch>
        </p:blipFill>
        <p:spPr>
          <a:xfrm>
            <a:off x="7200403" y="1500932"/>
            <a:ext cx="1061568" cy="1061568"/>
          </a:xfrm>
          <a:prstGeom prst="rect">
            <a:avLst/>
          </a:prstGeom>
        </p:spPr>
      </p:pic>
      <p:sp>
        <p:nvSpPr>
          <p:cNvPr id="9" name="TextBox 8">
            <a:extLst>
              <a:ext uri="{FF2B5EF4-FFF2-40B4-BE49-F238E27FC236}">
                <a16:creationId xmlns:a16="http://schemas.microsoft.com/office/drawing/2014/main" id="{19639455-AB76-A4D0-CE58-CA78793469A2}"/>
              </a:ext>
            </a:extLst>
          </p:cNvPr>
          <p:cNvSpPr txBox="1"/>
          <p:nvPr/>
        </p:nvSpPr>
        <p:spPr>
          <a:xfrm>
            <a:off x="1260282" y="908021"/>
            <a:ext cx="6623436" cy="307777"/>
          </a:xfrm>
          <a:prstGeom prst="rect">
            <a:avLst/>
          </a:prstGeom>
          <a:noFill/>
        </p:spPr>
        <p:txBody>
          <a:bodyPr wrap="square" rtlCol="0">
            <a:spAutoFit/>
          </a:bodyPr>
          <a:lstStyle/>
          <a:p>
            <a:r>
              <a:rPr lang="en-AE" dirty="0">
                <a:latin typeface="Nunito" pitchFamily="2" charset="77"/>
              </a:rPr>
              <a:t>Recell, a startup aiming to tap the potential in the market of refurbished phones. </a:t>
            </a:r>
          </a:p>
        </p:txBody>
      </p:sp>
      <p:cxnSp>
        <p:nvCxnSpPr>
          <p:cNvPr id="11" name="Straight Arrow Connector 10">
            <a:extLst>
              <a:ext uri="{FF2B5EF4-FFF2-40B4-BE49-F238E27FC236}">
                <a16:creationId xmlns:a16="http://schemas.microsoft.com/office/drawing/2014/main" id="{7EBF9C38-45F3-C8EB-824E-51A94C76FE75}"/>
              </a:ext>
            </a:extLst>
          </p:cNvPr>
          <p:cNvCxnSpPr>
            <a:cxnSpLocks/>
          </p:cNvCxnSpPr>
          <p:nvPr/>
        </p:nvCxnSpPr>
        <p:spPr>
          <a:xfrm>
            <a:off x="1820849" y="2031716"/>
            <a:ext cx="1383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602F4FC-1443-D5AF-2F7D-981DA07F28BC}"/>
              </a:ext>
            </a:extLst>
          </p:cNvPr>
          <p:cNvCxnSpPr>
            <a:cxnSpLocks/>
          </p:cNvCxnSpPr>
          <p:nvPr/>
        </p:nvCxnSpPr>
        <p:spPr>
          <a:xfrm>
            <a:off x="5740842" y="2011989"/>
            <a:ext cx="13835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F9FE74F-E440-7EB2-E820-C861BA8B5523}"/>
              </a:ext>
            </a:extLst>
          </p:cNvPr>
          <p:cNvSpPr txBox="1"/>
          <p:nvPr/>
        </p:nvSpPr>
        <p:spPr>
          <a:xfrm>
            <a:off x="1820849" y="1572491"/>
            <a:ext cx="1319916" cy="369332"/>
          </a:xfrm>
          <a:prstGeom prst="rect">
            <a:avLst/>
          </a:prstGeom>
          <a:noFill/>
        </p:spPr>
        <p:txBody>
          <a:bodyPr wrap="square" rtlCol="0">
            <a:spAutoFit/>
          </a:bodyPr>
          <a:lstStyle/>
          <a:p>
            <a:pPr algn="ctr"/>
            <a:r>
              <a:rPr lang="en-AE" sz="900" dirty="0">
                <a:latin typeface="Nunito" pitchFamily="2" charset="77"/>
              </a:rPr>
              <a:t>Users sell their used phones to Recell</a:t>
            </a:r>
          </a:p>
        </p:txBody>
      </p:sp>
      <p:sp>
        <p:nvSpPr>
          <p:cNvPr id="15" name="TextBox 14">
            <a:extLst>
              <a:ext uri="{FF2B5EF4-FFF2-40B4-BE49-F238E27FC236}">
                <a16:creationId xmlns:a16="http://schemas.microsoft.com/office/drawing/2014/main" id="{13EAB267-B5E4-4CB8-08B6-AA3736A0FDC8}"/>
              </a:ext>
            </a:extLst>
          </p:cNvPr>
          <p:cNvSpPr txBox="1"/>
          <p:nvPr/>
        </p:nvSpPr>
        <p:spPr>
          <a:xfrm>
            <a:off x="1820848" y="2087254"/>
            <a:ext cx="1383527" cy="646331"/>
          </a:xfrm>
          <a:prstGeom prst="rect">
            <a:avLst/>
          </a:prstGeom>
          <a:noFill/>
        </p:spPr>
        <p:txBody>
          <a:bodyPr wrap="square" rtlCol="0">
            <a:spAutoFit/>
          </a:bodyPr>
          <a:lstStyle/>
          <a:p>
            <a:r>
              <a:rPr lang="en-AE" sz="900" dirty="0">
                <a:latin typeface="Nunito" pitchFamily="2" charset="77"/>
              </a:rPr>
              <a:t>Recell buys them at a lower cost than the new model in the market.</a:t>
            </a:r>
          </a:p>
        </p:txBody>
      </p:sp>
      <p:sp>
        <p:nvSpPr>
          <p:cNvPr id="16" name="TextBox 15">
            <a:extLst>
              <a:ext uri="{FF2B5EF4-FFF2-40B4-BE49-F238E27FC236}">
                <a16:creationId xmlns:a16="http://schemas.microsoft.com/office/drawing/2014/main" id="{470F1936-B6F1-3F60-4CD0-FD12D7748463}"/>
              </a:ext>
            </a:extLst>
          </p:cNvPr>
          <p:cNvSpPr txBox="1"/>
          <p:nvPr/>
        </p:nvSpPr>
        <p:spPr>
          <a:xfrm>
            <a:off x="5645429" y="1349857"/>
            <a:ext cx="1637969" cy="646331"/>
          </a:xfrm>
          <a:prstGeom prst="rect">
            <a:avLst/>
          </a:prstGeom>
          <a:noFill/>
        </p:spPr>
        <p:txBody>
          <a:bodyPr wrap="square" rtlCol="0">
            <a:spAutoFit/>
          </a:bodyPr>
          <a:lstStyle/>
          <a:p>
            <a:pPr algn="ctr"/>
            <a:r>
              <a:rPr lang="en-AE" sz="900" dirty="0">
                <a:latin typeface="Nunito" pitchFamily="2" charset="77"/>
              </a:rPr>
              <a:t>Sells it to the people in need of a used phone while adding the markup for brokering</a:t>
            </a:r>
          </a:p>
        </p:txBody>
      </p:sp>
      <p:sp>
        <p:nvSpPr>
          <p:cNvPr id="17" name="TextBox 16">
            <a:extLst>
              <a:ext uri="{FF2B5EF4-FFF2-40B4-BE49-F238E27FC236}">
                <a16:creationId xmlns:a16="http://schemas.microsoft.com/office/drawing/2014/main" id="{6B5EC1C1-E7F5-8A7B-5B05-95CDBD138956}"/>
              </a:ext>
            </a:extLst>
          </p:cNvPr>
          <p:cNvSpPr txBox="1"/>
          <p:nvPr/>
        </p:nvSpPr>
        <p:spPr>
          <a:xfrm>
            <a:off x="5716987" y="2089330"/>
            <a:ext cx="1459561" cy="369332"/>
          </a:xfrm>
          <a:prstGeom prst="rect">
            <a:avLst/>
          </a:prstGeom>
          <a:noFill/>
        </p:spPr>
        <p:txBody>
          <a:bodyPr wrap="square" rtlCol="0">
            <a:spAutoFit/>
          </a:bodyPr>
          <a:lstStyle/>
          <a:p>
            <a:r>
              <a:rPr lang="en-AE" sz="900" dirty="0">
                <a:latin typeface="Nunito" pitchFamily="2" charset="77"/>
              </a:rPr>
              <a:t>Adds other services with the sale of used phones.</a:t>
            </a:r>
          </a:p>
        </p:txBody>
      </p:sp>
      <p:sp>
        <p:nvSpPr>
          <p:cNvPr id="18" name="TextBox 17">
            <a:extLst>
              <a:ext uri="{FF2B5EF4-FFF2-40B4-BE49-F238E27FC236}">
                <a16:creationId xmlns:a16="http://schemas.microsoft.com/office/drawing/2014/main" id="{18A6EC79-EA16-4A81-DF67-6A7A2B7F78CD}"/>
              </a:ext>
            </a:extLst>
          </p:cNvPr>
          <p:cNvSpPr txBox="1"/>
          <p:nvPr/>
        </p:nvSpPr>
        <p:spPr>
          <a:xfrm>
            <a:off x="568175" y="2777836"/>
            <a:ext cx="7912097" cy="2046714"/>
          </a:xfrm>
          <a:prstGeom prst="rect">
            <a:avLst/>
          </a:prstGeom>
          <a:noFill/>
        </p:spPr>
        <p:txBody>
          <a:bodyPr wrap="square" rtlCol="0">
            <a:spAutoFit/>
          </a:bodyPr>
          <a:lstStyle/>
          <a:p>
            <a:pPr algn="ctr"/>
            <a:r>
              <a:rPr lang="en-AE" dirty="0">
                <a:latin typeface="Nunito" pitchFamily="2" charset="77"/>
              </a:rPr>
              <a:t>Business Overview</a:t>
            </a:r>
            <a:br>
              <a:rPr lang="en-AE" dirty="0">
                <a:latin typeface="Nunito" pitchFamily="2" charset="77"/>
              </a:rPr>
            </a:br>
            <a:endParaRPr lang="en-AE" dirty="0">
              <a:latin typeface="Nunito" pitchFamily="2" charset="77"/>
            </a:endParaRPr>
          </a:p>
          <a:p>
            <a:pPr marL="285750" indent="-285750">
              <a:buFont typeface="Arial" panose="020B0604020202020204" pitchFamily="34" charset="0"/>
              <a:buChar char="•"/>
            </a:pPr>
            <a:r>
              <a:rPr lang="en-US" sz="1100" dirty="0">
                <a:latin typeface="Nunito" pitchFamily="2" charset="77"/>
              </a:rPr>
              <a:t>Refurbished and used devices continue to provide cost-effective alternatives to both consumers and businesses that are looking to save money when purchasing one.</a:t>
            </a:r>
          </a:p>
          <a:p>
            <a:pPr marL="285750" indent="-285750">
              <a:buFont typeface="Arial" panose="020B0604020202020204" pitchFamily="34" charset="0"/>
              <a:buChar char="•"/>
            </a:pPr>
            <a:r>
              <a:rPr lang="en-US" sz="1100" dirty="0">
                <a:latin typeface="Nunito" pitchFamily="2" charset="77"/>
              </a:rPr>
              <a:t>Used and refurbished devices can be sold with warranties and can also be insured with proof of purchase.</a:t>
            </a:r>
          </a:p>
          <a:p>
            <a:pPr marL="285750" indent="-285750">
              <a:buFont typeface="Arial" panose="020B0604020202020204" pitchFamily="34" charset="0"/>
              <a:buChar char="•"/>
            </a:pPr>
            <a:r>
              <a:rPr lang="en-US" sz="1100" dirty="0">
                <a:latin typeface="Nunito" pitchFamily="2" charset="77"/>
              </a:rPr>
              <a:t>Third-party vendors/platforms, such as Verizon, Amazon, etc., provide attractive offers to customers for refurbished devices.</a:t>
            </a:r>
          </a:p>
          <a:p>
            <a:pPr marL="285750" indent="-285750">
              <a:buFont typeface="Arial" panose="020B0604020202020204" pitchFamily="34" charset="0"/>
              <a:buChar char="•"/>
            </a:pPr>
            <a:r>
              <a:rPr lang="en-US" sz="1100" dirty="0">
                <a:latin typeface="Nunito" pitchFamily="2" charset="77"/>
              </a:rPr>
              <a:t>Maximizing the longevity of devices through second-hand trade also reduces their environmental impact and helps in recycling and reducing waste.</a:t>
            </a:r>
          </a:p>
          <a:p>
            <a:pPr marL="285750" indent="-285750">
              <a:buFont typeface="Arial" panose="020B0604020202020204" pitchFamily="34" charset="0"/>
              <a:buChar char="•"/>
            </a:pPr>
            <a:r>
              <a:rPr lang="en-US" sz="1100" dirty="0">
                <a:latin typeface="Nunito" pitchFamily="2" charset="77"/>
              </a:rPr>
              <a:t>The impact of the COVID-19 outbreak may further boost this segment as consumers cut back on discretionary spending and buy phones and tablets only for immediate needs.</a:t>
            </a:r>
            <a:endParaRPr lang="en-AE" sz="1100" dirty="0">
              <a:latin typeface="Nunito" pitchFamily="2" charset="7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0e9006cb6c_1_28"/>
          <p:cNvSpPr txBox="1">
            <a:spLocks noGrp="1"/>
          </p:cNvSpPr>
          <p:nvPr>
            <p:ph type="title"/>
          </p:nvPr>
        </p:nvSpPr>
        <p:spPr>
          <a:xfrm>
            <a:off x="311700" y="208627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200"/>
              <a:buNone/>
            </a:pPr>
            <a:r>
              <a:rPr lang="en" dirty="0">
                <a:solidFill>
                  <a:srgbClr val="1974D2"/>
                </a:solidFill>
                <a:effectLst/>
              </a:rPr>
              <a:t>DATA PROCESSING</a:t>
            </a:r>
            <a:endParaRPr dirty="0">
              <a:solidFill>
                <a:srgbClr val="1974D2"/>
              </a:solidFill>
              <a:effectLst/>
            </a:endParaRPr>
          </a:p>
        </p:txBody>
      </p:sp>
    </p:spTree>
    <p:extLst>
      <p:ext uri="{BB962C8B-B14F-4D97-AF65-F5344CB8AC3E}">
        <p14:creationId xmlns:p14="http://schemas.microsoft.com/office/powerpoint/2010/main" val="894422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Missing value treatment </a:t>
            </a:r>
            <a:endParaRPr dirty="0">
              <a:solidFill>
                <a:srgbClr val="1974D2"/>
              </a:solidFill>
            </a:endParaRPr>
          </a:p>
        </p:txBody>
      </p:sp>
      <p:sp>
        <p:nvSpPr>
          <p:cNvPr id="3" name="Google Shape;183;p8">
            <a:extLst>
              <a:ext uri="{FF2B5EF4-FFF2-40B4-BE49-F238E27FC236}">
                <a16:creationId xmlns:a16="http://schemas.microsoft.com/office/drawing/2014/main" id="{810F75D9-5B9A-EAE3-07EE-92F804D38530}"/>
              </a:ext>
            </a:extLst>
          </p:cNvPr>
          <p:cNvSpPr txBox="1"/>
          <p:nvPr/>
        </p:nvSpPr>
        <p:spPr>
          <a:xfrm>
            <a:off x="2184801" y="861979"/>
            <a:ext cx="4939568" cy="438551"/>
          </a:xfrm>
          <a:prstGeom prst="rect">
            <a:avLst/>
          </a:prstGeom>
          <a:noFill/>
          <a:ln>
            <a:noFill/>
          </a:ln>
        </p:spPr>
        <p:txBody>
          <a:bodyPr spcFirstLastPara="1" wrap="square" lIns="91425" tIns="91425" rIns="91425" bIns="91425" anchor="t" anchorCtr="0">
            <a:spAutoFit/>
          </a:bodyPr>
          <a:lstStyle/>
          <a:p>
            <a:pPr lvl="0" algn="l" rtl="0">
              <a:lnSpc>
                <a:spcPct val="150000"/>
              </a:lnSpc>
              <a:spcBef>
                <a:spcPts val="0"/>
              </a:spcBef>
              <a:spcAft>
                <a:spcPts val="0"/>
              </a:spcAft>
              <a:buSzPts val="900"/>
            </a:pPr>
            <a:r>
              <a:rPr lang="en-US" sz="1100" dirty="0">
                <a:latin typeface="Nunito"/>
                <a:ea typeface="Nunito"/>
                <a:cs typeface="Nunito"/>
                <a:sym typeface="Nunito"/>
              </a:rPr>
              <a:t>Following are the columns which are observed to have missing values</a:t>
            </a:r>
          </a:p>
        </p:txBody>
      </p:sp>
      <p:graphicFrame>
        <p:nvGraphicFramePr>
          <p:cNvPr id="4" name="Table 17">
            <a:extLst>
              <a:ext uri="{FF2B5EF4-FFF2-40B4-BE49-F238E27FC236}">
                <a16:creationId xmlns:a16="http://schemas.microsoft.com/office/drawing/2014/main" id="{C877E847-F181-046E-C5CE-2B6FEA550D33}"/>
              </a:ext>
            </a:extLst>
          </p:cNvPr>
          <p:cNvGraphicFramePr>
            <a:graphicFrameLocks noGrp="1"/>
          </p:cNvGraphicFramePr>
          <p:nvPr>
            <p:extLst>
              <p:ext uri="{D42A27DB-BD31-4B8C-83A1-F6EECF244321}">
                <p14:modId xmlns:p14="http://schemas.microsoft.com/office/powerpoint/2010/main" val="4040511293"/>
              </p:ext>
            </p:extLst>
          </p:nvPr>
        </p:nvGraphicFramePr>
        <p:xfrm>
          <a:off x="1494845" y="1434679"/>
          <a:ext cx="6042993" cy="1798320"/>
        </p:xfrm>
        <a:graphic>
          <a:graphicData uri="http://schemas.openxmlformats.org/drawingml/2006/table">
            <a:tbl>
              <a:tblPr firstRow="1" bandRow="1">
                <a:effectLst/>
                <a:tableStyleId>{2D5ABB26-0587-4C30-8999-92F81FD0307C}</a:tableStyleId>
              </a:tblPr>
              <a:tblGrid>
                <a:gridCol w="1733385">
                  <a:extLst>
                    <a:ext uri="{9D8B030D-6E8A-4147-A177-3AD203B41FA5}">
                      <a16:colId xmlns:a16="http://schemas.microsoft.com/office/drawing/2014/main" val="969459435"/>
                    </a:ext>
                  </a:extLst>
                </a:gridCol>
                <a:gridCol w="2295277">
                  <a:extLst>
                    <a:ext uri="{9D8B030D-6E8A-4147-A177-3AD203B41FA5}">
                      <a16:colId xmlns:a16="http://schemas.microsoft.com/office/drawing/2014/main" val="1486237476"/>
                    </a:ext>
                  </a:extLst>
                </a:gridCol>
                <a:gridCol w="2014331">
                  <a:extLst>
                    <a:ext uri="{9D8B030D-6E8A-4147-A177-3AD203B41FA5}">
                      <a16:colId xmlns:a16="http://schemas.microsoft.com/office/drawing/2014/main" val="1192114467"/>
                    </a:ext>
                  </a:extLst>
                </a:gridCol>
              </a:tblGrid>
              <a:tr h="240452">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193"/>
                    </a:solidFill>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193"/>
                    </a:solidFill>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Missing values (</a:t>
                      </a:r>
                      <a:r>
                        <a:rPr lang="en-US" sz="1000" b="0" i="0" u="none" strike="noStrike" cap="none" spc="0" dirty="0" err="1">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nos</a:t>
                      </a: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1"/>
                    </a:solidFill>
                  </a:tcPr>
                </a:tc>
                <a:extLst>
                  <a:ext uri="{0D108BD9-81ED-4DB2-BD59-A6C34878D82A}">
                    <a16:rowId xmlns:a16="http://schemas.microsoft.com/office/drawing/2014/main" val="744011867"/>
                  </a:ext>
                </a:extLst>
              </a:tr>
              <a:tr h="240452">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err="1"/>
                        <a:t>main_camera_mp</a:t>
                      </a:r>
                      <a:endParaRPr lang="en-US" sz="11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0" dirty="0"/>
                        <a:t>Main camera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179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0399377"/>
                  </a:ext>
                </a:extLst>
              </a:tr>
              <a:tr h="253624">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err="1"/>
                        <a:t>selfie_camera_mp</a:t>
                      </a:r>
                      <a:endParaRPr lang="en-US" sz="11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0" dirty="0"/>
                        <a:t>Selfie Camera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020905"/>
                  </a:ext>
                </a:extLst>
              </a:tr>
              <a:tr h="240452">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err="1"/>
                        <a:t>int_memory</a:t>
                      </a:r>
                      <a:r>
                        <a:rPr lang="en-US" sz="1100" b="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0" dirty="0"/>
                        <a:t>Internal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034388"/>
                  </a:ext>
                </a:extLst>
              </a:tr>
              <a:tr h="240452">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0" dirty="0"/>
                        <a:t>RAM in 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4419916"/>
                  </a:ext>
                </a:extLst>
              </a:tr>
              <a:tr h="215322">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dirty="0"/>
                        <a:t>battery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0" i="0" dirty="0"/>
                        <a:t>Battery 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i="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785722"/>
                  </a:ext>
                </a:extLst>
              </a:tr>
              <a:tr h="215322">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dirty="0"/>
                        <a:t>weight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0" i="0" dirty="0"/>
                        <a:t>Weight of the phone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i="1"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7497038"/>
                  </a:ext>
                </a:extLst>
              </a:tr>
            </a:tbl>
          </a:graphicData>
        </a:graphic>
      </p:graphicFrame>
      <p:sp>
        <p:nvSpPr>
          <p:cNvPr id="5" name="Google Shape;183;p8">
            <a:extLst>
              <a:ext uri="{FF2B5EF4-FFF2-40B4-BE49-F238E27FC236}">
                <a16:creationId xmlns:a16="http://schemas.microsoft.com/office/drawing/2014/main" id="{9E086F68-7643-E4E4-36A8-B82438D20602}"/>
              </a:ext>
            </a:extLst>
          </p:cNvPr>
          <p:cNvSpPr txBox="1"/>
          <p:nvPr/>
        </p:nvSpPr>
        <p:spPr>
          <a:xfrm>
            <a:off x="588396" y="3382388"/>
            <a:ext cx="7967207" cy="1200298"/>
          </a:xfrm>
          <a:prstGeom prst="rect">
            <a:avLst/>
          </a:prstGeom>
          <a:noFill/>
          <a:ln>
            <a:noFill/>
          </a:ln>
        </p:spPr>
        <p:txBody>
          <a:bodyPr spcFirstLastPara="1" wrap="square" lIns="91425" tIns="91425" rIns="91425" bIns="91425" anchor="t" anchorCtr="0">
            <a:spAutoFit/>
          </a:bodyPr>
          <a:lstStyle/>
          <a:p>
            <a:pPr marL="171450" lvl="0" indent="-171450" algn="l" rtl="0">
              <a:lnSpc>
                <a:spcPct val="150000"/>
              </a:lnSpc>
              <a:spcBef>
                <a:spcPts val="0"/>
              </a:spcBef>
              <a:spcAft>
                <a:spcPts val="0"/>
              </a:spcAft>
              <a:buSzPts val="900"/>
              <a:buFont typeface="Arial" panose="020B0604020202020204" pitchFamily="34" charset="0"/>
              <a:buChar char="•"/>
            </a:pPr>
            <a:r>
              <a:rPr lang="en-US" sz="1100" dirty="0">
                <a:latin typeface="Nunito"/>
                <a:ea typeface="Nunito"/>
                <a:cs typeface="Nunito"/>
                <a:sym typeface="Nunito"/>
              </a:rPr>
              <a:t>Each column will have to be dealt by imputing the missing value with the median of that column. </a:t>
            </a:r>
          </a:p>
          <a:p>
            <a:pPr marL="171450" lvl="0" indent="-171450" algn="l" rtl="0">
              <a:lnSpc>
                <a:spcPct val="150000"/>
              </a:lnSpc>
              <a:spcBef>
                <a:spcPts val="0"/>
              </a:spcBef>
              <a:spcAft>
                <a:spcPts val="0"/>
              </a:spcAft>
              <a:buSzPts val="900"/>
              <a:buFont typeface="Arial" panose="020B0604020202020204" pitchFamily="34" charset="0"/>
              <a:buChar char="•"/>
            </a:pPr>
            <a:r>
              <a:rPr lang="en-US" sz="1100" dirty="0">
                <a:latin typeface="Nunito"/>
                <a:ea typeface="Nunito"/>
                <a:cs typeface="Nunito"/>
                <a:sym typeface="Nunito"/>
              </a:rPr>
              <a:t>Although, we will be grouping the dataset appropriately so that the range of values imputed belong to the proper differentiation according to the brand name and release year.</a:t>
            </a:r>
          </a:p>
          <a:p>
            <a:pPr marL="171450" lvl="0" indent="-171450" algn="l" rtl="0">
              <a:lnSpc>
                <a:spcPct val="150000"/>
              </a:lnSpc>
              <a:spcBef>
                <a:spcPts val="0"/>
              </a:spcBef>
              <a:spcAft>
                <a:spcPts val="0"/>
              </a:spcAft>
              <a:buSzPts val="900"/>
              <a:buFont typeface="Arial" panose="020B0604020202020204" pitchFamily="34" charset="0"/>
              <a:buChar char="•"/>
            </a:pPr>
            <a:r>
              <a:rPr lang="en-US" sz="1100" dirty="0">
                <a:latin typeface="Nunito"/>
                <a:ea typeface="Nunito"/>
                <a:cs typeface="Nunito"/>
                <a:sym typeface="Nunito"/>
              </a:rPr>
              <a:t>The grouping will allow us to impute the appropriate value of the specs contained by the phones of specific years.</a:t>
            </a:r>
          </a:p>
        </p:txBody>
      </p:sp>
    </p:spTree>
    <p:extLst>
      <p:ext uri="{BB962C8B-B14F-4D97-AF65-F5344CB8AC3E}">
        <p14:creationId xmlns:p14="http://schemas.microsoft.com/office/powerpoint/2010/main" val="2839273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Missing value treatment </a:t>
            </a:r>
            <a:endParaRPr dirty="0">
              <a:solidFill>
                <a:srgbClr val="1974D2"/>
              </a:solidFill>
            </a:endParaRPr>
          </a:p>
        </p:txBody>
      </p:sp>
      <p:sp>
        <p:nvSpPr>
          <p:cNvPr id="3" name="Google Shape;183;p8">
            <a:extLst>
              <a:ext uri="{FF2B5EF4-FFF2-40B4-BE49-F238E27FC236}">
                <a16:creationId xmlns:a16="http://schemas.microsoft.com/office/drawing/2014/main" id="{810F75D9-5B9A-EAE3-07EE-92F804D38530}"/>
              </a:ext>
            </a:extLst>
          </p:cNvPr>
          <p:cNvSpPr txBox="1"/>
          <p:nvPr/>
        </p:nvSpPr>
        <p:spPr>
          <a:xfrm>
            <a:off x="2640458" y="690047"/>
            <a:ext cx="3863083" cy="507801"/>
          </a:xfrm>
          <a:prstGeom prst="rect">
            <a:avLst/>
          </a:prstGeom>
          <a:noFill/>
          <a:ln>
            <a:noFill/>
          </a:ln>
        </p:spPr>
        <p:txBody>
          <a:bodyPr spcFirstLastPara="1" wrap="square" lIns="91425" tIns="91425" rIns="91425" bIns="91425" anchor="t" anchorCtr="0">
            <a:spAutoFit/>
          </a:bodyPr>
          <a:lstStyle/>
          <a:p>
            <a:pPr lvl="0" algn="l" rtl="0">
              <a:lnSpc>
                <a:spcPct val="150000"/>
              </a:lnSpc>
              <a:spcBef>
                <a:spcPts val="0"/>
              </a:spcBef>
              <a:spcAft>
                <a:spcPts val="0"/>
              </a:spcAft>
              <a:buSzPts val="900"/>
            </a:pPr>
            <a:r>
              <a:rPr lang="en-US" b="1" dirty="0">
                <a:latin typeface="Nunito"/>
                <a:ea typeface="Nunito"/>
                <a:cs typeface="Nunito"/>
                <a:sym typeface="Nunito"/>
              </a:rPr>
              <a:t>Imputing missing values with median value</a:t>
            </a:r>
          </a:p>
        </p:txBody>
      </p:sp>
      <p:sp>
        <p:nvSpPr>
          <p:cNvPr id="5" name="Google Shape;183;p8">
            <a:extLst>
              <a:ext uri="{FF2B5EF4-FFF2-40B4-BE49-F238E27FC236}">
                <a16:creationId xmlns:a16="http://schemas.microsoft.com/office/drawing/2014/main" id="{9E086F68-7643-E4E4-36A8-B82438D20602}"/>
              </a:ext>
            </a:extLst>
          </p:cNvPr>
          <p:cNvSpPr txBox="1"/>
          <p:nvPr/>
        </p:nvSpPr>
        <p:spPr>
          <a:xfrm>
            <a:off x="630685" y="1520783"/>
            <a:ext cx="3585714" cy="2031295"/>
          </a:xfrm>
          <a:prstGeom prst="rect">
            <a:avLst/>
          </a:prstGeom>
          <a:noFill/>
          <a:ln>
            <a:noFill/>
          </a:ln>
        </p:spPr>
        <p:txBody>
          <a:bodyPr spcFirstLastPara="1" wrap="square" lIns="91425" tIns="91425" rIns="91425" bIns="91425" anchor="t" anchorCtr="0">
            <a:spAutoFit/>
          </a:bodyPr>
          <a:lstStyle/>
          <a:p>
            <a:pPr lvl="0" rtl="0">
              <a:lnSpc>
                <a:spcPct val="150000"/>
              </a:lnSpc>
              <a:spcBef>
                <a:spcPts val="0"/>
              </a:spcBef>
              <a:spcAft>
                <a:spcPts val="0"/>
              </a:spcAft>
              <a:buSzPts val="900"/>
            </a:pPr>
            <a:r>
              <a:rPr lang="en-US" sz="1000" b="1" dirty="0">
                <a:latin typeface="Nunito"/>
                <a:ea typeface="Nunito"/>
                <a:cs typeface="Nunito"/>
                <a:sym typeface="Nunito"/>
              </a:rPr>
              <a:t>For Internal Memory and RAM columns</a:t>
            </a:r>
          </a:p>
          <a:p>
            <a:pPr marL="171450" lvl="0" indent="-171450" algn="l" rtl="0">
              <a:lnSpc>
                <a:spcPct val="150000"/>
              </a:lnSpc>
              <a:spcBef>
                <a:spcPts val="0"/>
              </a:spcBef>
              <a:spcAft>
                <a:spcPts val="0"/>
              </a:spcAft>
              <a:buSzPts val="900"/>
              <a:buFont typeface="Arial" panose="020B0604020202020204" pitchFamily="34" charset="0"/>
              <a:buChar char="•"/>
            </a:pPr>
            <a:r>
              <a:rPr lang="en-US" sz="1000" b="1" dirty="0">
                <a:latin typeface="Nunito"/>
                <a:ea typeface="Nunito"/>
                <a:cs typeface="Nunito"/>
                <a:sym typeface="Nunito"/>
              </a:rPr>
              <a:t>Grouping By: </a:t>
            </a:r>
            <a:r>
              <a:rPr lang="en-US" sz="1000" dirty="0">
                <a:latin typeface="Nunito"/>
                <a:ea typeface="Nunito"/>
                <a:cs typeface="Nunito"/>
                <a:sym typeface="Nunito"/>
              </a:rPr>
              <a:t>‘Brand name’ and ‘Release year’</a:t>
            </a:r>
          </a:p>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This grouping will enable us to impute the appropriate values (median of that column), as every brand has their own specifications.</a:t>
            </a:r>
          </a:p>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Second grouping will be done based on the ‘Release year’, since the specification/technology varies every year.</a:t>
            </a:r>
          </a:p>
        </p:txBody>
      </p:sp>
      <p:graphicFrame>
        <p:nvGraphicFramePr>
          <p:cNvPr id="2" name="Table 17">
            <a:extLst>
              <a:ext uri="{FF2B5EF4-FFF2-40B4-BE49-F238E27FC236}">
                <a16:creationId xmlns:a16="http://schemas.microsoft.com/office/drawing/2014/main" id="{D53F4052-EEB7-4102-34A7-65C75C468E71}"/>
              </a:ext>
            </a:extLst>
          </p:cNvPr>
          <p:cNvGraphicFramePr>
            <a:graphicFrameLocks noGrp="1"/>
          </p:cNvGraphicFramePr>
          <p:nvPr>
            <p:extLst>
              <p:ext uri="{D42A27DB-BD31-4B8C-83A1-F6EECF244321}">
                <p14:modId xmlns:p14="http://schemas.microsoft.com/office/powerpoint/2010/main" val="1049093995"/>
              </p:ext>
            </p:extLst>
          </p:nvPr>
        </p:nvGraphicFramePr>
        <p:xfrm>
          <a:off x="4285753" y="1619312"/>
          <a:ext cx="4749021" cy="1615440"/>
        </p:xfrm>
        <a:graphic>
          <a:graphicData uri="http://schemas.openxmlformats.org/drawingml/2006/table">
            <a:tbl>
              <a:tblPr firstRow="1" bandRow="1">
                <a:effectLst/>
                <a:tableStyleId>{2D5ABB26-0587-4C30-8999-92F81FD0307C}</a:tableStyleId>
              </a:tblPr>
              <a:tblGrid>
                <a:gridCol w="1362219">
                  <a:extLst>
                    <a:ext uri="{9D8B030D-6E8A-4147-A177-3AD203B41FA5}">
                      <a16:colId xmlns:a16="http://schemas.microsoft.com/office/drawing/2014/main" val="969459435"/>
                    </a:ext>
                  </a:extLst>
                </a:gridCol>
                <a:gridCol w="1803795">
                  <a:extLst>
                    <a:ext uri="{9D8B030D-6E8A-4147-A177-3AD203B41FA5}">
                      <a16:colId xmlns:a16="http://schemas.microsoft.com/office/drawing/2014/main" val="1486237476"/>
                    </a:ext>
                  </a:extLst>
                </a:gridCol>
                <a:gridCol w="1583007">
                  <a:extLst>
                    <a:ext uri="{9D8B030D-6E8A-4147-A177-3AD203B41FA5}">
                      <a16:colId xmlns:a16="http://schemas.microsoft.com/office/drawing/2014/main" val="1192114467"/>
                    </a:ext>
                  </a:extLst>
                </a:gridCol>
              </a:tblGrid>
              <a:tr h="178217">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193"/>
                    </a:solidFill>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193"/>
                    </a:solidFill>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Missing values (</a:t>
                      </a:r>
                      <a:r>
                        <a:rPr lang="en-US" sz="1000" b="0" i="0" u="none" strike="noStrike" cap="none" spc="0" dirty="0" err="1">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nos</a:t>
                      </a: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1"/>
                    </a:solidFill>
                  </a:tcPr>
                </a:tc>
                <a:extLst>
                  <a:ext uri="{0D108BD9-81ED-4DB2-BD59-A6C34878D82A}">
                    <a16:rowId xmlns:a16="http://schemas.microsoft.com/office/drawing/2014/main" val="744011867"/>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main_camera_mp</a:t>
                      </a:r>
                      <a:endParaRPr lang="en-U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Main camera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179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0399377"/>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selfie_camera_mp</a:t>
                      </a:r>
                      <a:endParaRPr lang="en-U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Selfie Camera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020905"/>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int_memory</a:t>
                      </a:r>
                      <a:r>
                        <a:rPr lang="en-US" sz="900" b="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Internal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034388"/>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RAM in 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4419916"/>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dirty="0"/>
                        <a:t>battery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dirty="0"/>
                        <a:t>Battery 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i="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785722"/>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dirty="0"/>
                        <a:t>weight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dirty="0"/>
                        <a:t>Weight of the phone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i="1"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7497038"/>
                  </a:ext>
                </a:extLst>
              </a:tr>
            </a:tbl>
          </a:graphicData>
        </a:graphic>
      </p:graphicFrame>
      <p:graphicFrame>
        <p:nvGraphicFramePr>
          <p:cNvPr id="4" name="Table 17">
            <a:extLst>
              <a:ext uri="{FF2B5EF4-FFF2-40B4-BE49-F238E27FC236}">
                <a16:creationId xmlns:a16="http://schemas.microsoft.com/office/drawing/2014/main" id="{432A1A1D-8930-435D-0F47-078634B9124F}"/>
              </a:ext>
            </a:extLst>
          </p:cNvPr>
          <p:cNvGraphicFramePr>
            <a:graphicFrameLocks noGrp="1"/>
          </p:cNvGraphicFramePr>
          <p:nvPr>
            <p:extLst>
              <p:ext uri="{D42A27DB-BD31-4B8C-83A1-F6EECF244321}">
                <p14:modId xmlns:p14="http://schemas.microsoft.com/office/powerpoint/2010/main" val="87332012"/>
              </p:ext>
            </p:extLst>
          </p:nvPr>
        </p:nvGraphicFramePr>
        <p:xfrm>
          <a:off x="4269850" y="3372821"/>
          <a:ext cx="4749021" cy="1615440"/>
        </p:xfrm>
        <a:graphic>
          <a:graphicData uri="http://schemas.openxmlformats.org/drawingml/2006/table">
            <a:tbl>
              <a:tblPr firstRow="1" bandRow="1">
                <a:effectLst/>
                <a:tableStyleId>{2D5ABB26-0587-4C30-8999-92F81FD0307C}</a:tableStyleId>
              </a:tblPr>
              <a:tblGrid>
                <a:gridCol w="1362219">
                  <a:extLst>
                    <a:ext uri="{9D8B030D-6E8A-4147-A177-3AD203B41FA5}">
                      <a16:colId xmlns:a16="http://schemas.microsoft.com/office/drawing/2014/main" val="969459435"/>
                    </a:ext>
                  </a:extLst>
                </a:gridCol>
                <a:gridCol w="1803795">
                  <a:extLst>
                    <a:ext uri="{9D8B030D-6E8A-4147-A177-3AD203B41FA5}">
                      <a16:colId xmlns:a16="http://schemas.microsoft.com/office/drawing/2014/main" val="1486237476"/>
                    </a:ext>
                  </a:extLst>
                </a:gridCol>
                <a:gridCol w="1583007">
                  <a:extLst>
                    <a:ext uri="{9D8B030D-6E8A-4147-A177-3AD203B41FA5}">
                      <a16:colId xmlns:a16="http://schemas.microsoft.com/office/drawing/2014/main" val="1192114467"/>
                    </a:ext>
                  </a:extLst>
                </a:gridCol>
              </a:tblGrid>
              <a:tr h="178217">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193"/>
                    </a:solidFill>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193"/>
                    </a:solidFill>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Missing values (</a:t>
                      </a:r>
                      <a:r>
                        <a:rPr lang="en-US" sz="1000" b="0" i="0" u="none" strike="noStrike" cap="none" spc="0" dirty="0" err="1">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nos</a:t>
                      </a: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744011867"/>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main_camera_mp</a:t>
                      </a:r>
                      <a:endParaRPr lang="en-U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Main camera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0399377"/>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selfie_camera_mp</a:t>
                      </a:r>
                      <a:endParaRPr lang="en-U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Selfie Camera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020905"/>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int_memory</a:t>
                      </a:r>
                      <a:r>
                        <a:rPr lang="en-US" sz="900" b="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Internal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034388"/>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RAM in 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4419916"/>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dirty="0"/>
                        <a:t>battery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dirty="0"/>
                        <a:t>Battery 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i="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785722"/>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dirty="0"/>
                        <a:t>weight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dirty="0"/>
                        <a:t>Weight of the phone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i="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7497038"/>
                  </a:ext>
                </a:extLst>
              </a:tr>
            </a:tbl>
          </a:graphicData>
        </a:graphic>
      </p:graphicFrame>
      <p:sp>
        <p:nvSpPr>
          <p:cNvPr id="6" name="TextBox 5">
            <a:extLst>
              <a:ext uri="{FF2B5EF4-FFF2-40B4-BE49-F238E27FC236}">
                <a16:creationId xmlns:a16="http://schemas.microsoft.com/office/drawing/2014/main" id="{2A9B90E1-5C3C-37EF-5C51-672B0952665E}"/>
              </a:ext>
            </a:extLst>
          </p:cNvPr>
          <p:cNvSpPr txBox="1"/>
          <p:nvPr/>
        </p:nvSpPr>
        <p:spPr>
          <a:xfrm>
            <a:off x="548963" y="3587878"/>
            <a:ext cx="3585714" cy="1400383"/>
          </a:xfrm>
          <a:prstGeom prst="rect">
            <a:avLst/>
          </a:prstGeom>
          <a:noFill/>
        </p:spPr>
        <p:txBody>
          <a:bodyPr wrap="square" rtlCol="0">
            <a:spAutoFit/>
          </a:bodyPr>
          <a:lstStyle/>
          <a:p>
            <a:pPr lvl="0" rtl="0">
              <a:lnSpc>
                <a:spcPct val="150000"/>
              </a:lnSpc>
              <a:spcBef>
                <a:spcPts val="0"/>
              </a:spcBef>
              <a:spcAft>
                <a:spcPts val="0"/>
              </a:spcAft>
              <a:buSzPts val="900"/>
            </a:pPr>
            <a:r>
              <a:rPr lang="en-US" sz="1000" b="1" dirty="0">
                <a:latin typeface="Nunito"/>
                <a:ea typeface="Nunito"/>
                <a:cs typeface="Nunito"/>
                <a:sym typeface="Nunito"/>
              </a:rPr>
              <a:t>For Main camera, Selfie Camera, Battery and Weight</a:t>
            </a:r>
            <a:endParaRPr lang="en-US" sz="1000" dirty="0">
              <a:latin typeface="Nunito"/>
              <a:ea typeface="Nunito"/>
              <a:cs typeface="Nunito"/>
              <a:sym typeface="Nunito"/>
            </a:endParaRPr>
          </a:p>
          <a:p>
            <a:pPr marL="171450" indent="-171450">
              <a:lnSpc>
                <a:spcPct val="150000"/>
              </a:lnSpc>
              <a:buSzPts val="900"/>
              <a:buFont typeface="Arial" panose="020B0604020202020204" pitchFamily="34" charset="0"/>
              <a:buChar char="•"/>
            </a:pPr>
            <a:r>
              <a:rPr lang="en-US" sz="1000" dirty="0">
                <a:latin typeface="Nunito"/>
                <a:ea typeface="Nunito"/>
                <a:cs typeface="Nunito"/>
                <a:sym typeface="Nunito"/>
              </a:rPr>
              <a:t>To impute the missing values in these columns with the Median values of the respective columns, we grouped the data </a:t>
            </a:r>
            <a:r>
              <a:rPr lang="en-US" sz="1000" dirty="0" err="1">
                <a:latin typeface="Nunito"/>
                <a:ea typeface="Nunito"/>
                <a:cs typeface="Nunito"/>
                <a:sym typeface="Nunito"/>
              </a:rPr>
              <a:t>wrt</a:t>
            </a:r>
            <a:r>
              <a:rPr lang="en-US" sz="1000" dirty="0">
                <a:latin typeface="Nunito"/>
                <a:ea typeface="Nunito"/>
                <a:cs typeface="Nunito"/>
                <a:sym typeface="Nunito"/>
              </a:rPr>
              <a:t> just the ‘Brand name’.</a:t>
            </a:r>
          </a:p>
          <a:p>
            <a:pPr marL="171450" indent="-171450">
              <a:lnSpc>
                <a:spcPct val="150000"/>
              </a:lnSpc>
              <a:buSzPts val="900"/>
              <a:buFont typeface="Arial" panose="020B0604020202020204" pitchFamily="34" charset="0"/>
              <a:buChar char="•"/>
            </a:pPr>
            <a:endParaRPr lang="en-US" sz="1000" dirty="0">
              <a:latin typeface="Nunito"/>
              <a:ea typeface="Nunito"/>
              <a:cs typeface="Nunito"/>
              <a:sym typeface="Nunito"/>
            </a:endParaRPr>
          </a:p>
          <a:p>
            <a:endParaRPr lang="en-AE" sz="1000" dirty="0"/>
          </a:p>
        </p:txBody>
      </p:sp>
      <p:sp>
        <p:nvSpPr>
          <p:cNvPr id="7" name="TextBox 6">
            <a:extLst>
              <a:ext uri="{FF2B5EF4-FFF2-40B4-BE49-F238E27FC236}">
                <a16:creationId xmlns:a16="http://schemas.microsoft.com/office/drawing/2014/main" id="{0B2694AC-B711-E57C-A979-5C1BC4D8E406}"/>
              </a:ext>
            </a:extLst>
          </p:cNvPr>
          <p:cNvSpPr txBox="1"/>
          <p:nvPr/>
        </p:nvSpPr>
        <p:spPr>
          <a:xfrm>
            <a:off x="1393362" y="1107628"/>
            <a:ext cx="1367625" cy="318052"/>
          </a:xfrm>
          <a:prstGeom prst="rect">
            <a:avLst/>
          </a:prstGeom>
          <a:noFill/>
        </p:spPr>
        <p:txBody>
          <a:bodyPr wrap="square" rtlCol="0">
            <a:spAutoFit/>
          </a:bodyPr>
          <a:lstStyle/>
          <a:p>
            <a:pPr algn="ctr"/>
            <a:r>
              <a:rPr lang="en-AE" b="1" dirty="0">
                <a:solidFill>
                  <a:srgbClr val="0070C0"/>
                </a:solidFill>
                <a:latin typeface="Nunito" pitchFamily="2" charset="77"/>
              </a:rPr>
              <a:t>PROCESS</a:t>
            </a:r>
          </a:p>
        </p:txBody>
      </p:sp>
      <p:sp>
        <p:nvSpPr>
          <p:cNvPr id="8" name="TextBox 7">
            <a:extLst>
              <a:ext uri="{FF2B5EF4-FFF2-40B4-BE49-F238E27FC236}">
                <a16:creationId xmlns:a16="http://schemas.microsoft.com/office/drawing/2014/main" id="{5F128638-CE84-7884-3604-630EE8AFAAD3}"/>
              </a:ext>
            </a:extLst>
          </p:cNvPr>
          <p:cNvSpPr txBox="1"/>
          <p:nvPr/>
        </p:nvSpPr>
        <p:spPr>
          <a:xfrm>
            <a:off x="5976450" y="1147951"/>
            <a:ext cx="1367625" cy="318052"/>
          </a:xfrm>
          <a:prstGeom prst="rect">
            <a:avLst/>
          </a:prstGeom>
          <a:noFill/>
        </p:spPr>
        <p:txBody>
          <a:bodyPr wrap="square" rtlCol="0">
            <a:spAutoFit/>
          </a:bodyPr>
          <a:lstStyle/>
          <a:p>
            <a:pPr algn="ctr"/>
            <a:r>
              <a:rPr lang="en-AE" b="1" dirty="0">
                <a:solidFill>
                  <a:srgbClr val="0070C0"/>
                </a:solidFill>
                <a:latin typeface="Nunito" pitchFamily="2" charset="77"/>
              </a:rPr>
              <a:t>OUTPUT</a:t>
            </a:r>
          </a:p>
        </p:txBody>
      </p:sp>
      <p:pic>
        <p:nvPicPr>
          <p:cNvPr id="9" name="Picture 8" descr="Icon&#10;&#10;Description automatically generated">
            <a:extLst>
              <a:ext uri="{FF2B5EF4-FFF2-40B4-BE49-F238E27FC236}">
                <a16:creationId xmlns:a16="http://schemas.microsoft.com/office/drawing/2014/main" id="{5A2ED6C8-0B04-4996-D185-6B2EE4ADCF1E}"/>
              </a:ext>
            </a:extLst>
          </p:cNvPr>
          <p:cNvPicPr>
            <a:picLocks noChangeAspect="1"/>
          </p:cNvPicPr>
          <p:nvPr/>
        </p:nvPicPr>
        <p:blipFill>
          <a:blip r:embed="rId3"/>
          <a:stretch>
            <a:fillRect/>
          </a:stretch>
        </p:blipFill>
        <p:spPr>
          <a:xfrm>
            <a:off x="287184" y="1619312"/>
            <a:ext cx="307217" cy="307217"/>
          </a:xfrm>
          <a:prstGeom prst="rect">
            <a:avLst/>
          </a:prstGeom>
        </p:spPr>
      </p:pic>
      <p:pic>
        <p:nvPicPr>
          <p:cNvPr id="10" name="Picture 9" descr="Icon&#10;&#10;Description automatically generated">
            <a:extLst>
              <a:ext uri="{FF2B5EF4-FFF2-40B4-BE49-F238E27FC236}">
                <a16:creationId xmlns:a16="http://schemas.microsoft.com/office/drawing/2014/main" id="{B7E7FD71-E347-1EE2-0370-D23EDFE4D0B5}"/>
              </a:ext>
            </a:extLst>
          </p:cNvPr>
          <p:cNvPicPr>
            <a:picLocks noChangeAspect="1"/>
          </p:cNvPicPr>
          <p:nvPr/>
        </p:nvPicPr>
        <p:blipFill>
          <a:blip r:embed="rId4"/>
          <a:stretch>
            <a:fillRect/>
          </a:stretch>
        </p:blipFill>
        <p:spPr>
          <a:xfrm>
            <a:off x="287184" y="3586723"/>
            <a:ext cx="307217" cy="307217"/>
          </a:xfrm>
          <a:prstGeom prst="rect">
            <a:avLst/>
          </a:prstGeom>
        </p:spPr>
      </p:pic>
    </p:spTree>
    <p:extLst>
      <p:ext uri="{BB962C8B-B14F-4D97-AF65-F5344CB8AC3E}">
        <p14:creationId xmlns:p14="http://schemas.microsoft.com/office/powerpoint/2010/main" val="3611578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Missing value treatment </a:t>
            </a:r>
            <a:endParaRPr dirty="0">
              <a:solidFill>
                <a:srgbClr val="1974D2"/>
              </a:solidFill>
            </a:endParaRPr>
          </a:p>
        </p:txBody>
      </p:sp>
      <p:sp>
        <p:nvSpPr>
          <p:cNvPr id="5" name="Google Shape;183;p8">
            <a:extLst>
              <a:ext uri="{FF2B5EF4-FFF2-40B4-BE49-F238E27FC236}">
                <a16:creationId xmlns:a16="http://schemas.microsoft.com/office/drawing/2014/main" id="{9E086F68-7643-E4E4-36A8-B82438D20602}"/>
              </a:ext>
            </a:extLst>
          </p:cNvPr>
          <p:cNvSpPr txBox="1"/>
          <p:nvPr/>
        </p:nvSpPr>
        <p:spPr>
          <a:xfrm>
            <a:off x="812800" y="1855868"/>
            <a:ext cx="3472953" cy="1569630"/>
          </a:xfrm>
          <a:prstGeom prst="rect">
            <a:avLst/>
          </a:prstGeom>
          <a:noFill/>
          <a:ln>
            <a:noFill/>
          </a:ln>
        </p:spPr>
        <p:txBody>
          <a:bodyPr spcFirstLastPara="1" wrap="square" lIns="91425" tIns="91425" rIns="91425" bIns="91425" anchor="t" anchorCtr="0">
            <a:spAutoFit/>
          </a:bodyPr>
          <a:lstStyle/>
          <a:p>
            <a:pPr lvl="0" rtl="0">
              <a:lnSpc>
                <a:spcPct val="150000"/>
              </a:lnSpc>
              <a:spcBef>
                <a:spcPts val="0"/>
              </a:spcBef>
              <a:spcAft>
                <a:spcPts val="0"/>
              </a:spcAft>
              <a:buSzPts val="900"/>
            </a:pPr>
            <a:r>
              <a:rPr lang="en-US" sz="1000" b="1" dirty="0">
                <a:latin typeface="Nunito"/>
                <a:ea typeface="Nunito"/>
                <a:cs typeface="Nunito"/>
                <a:sym typeface="Nunito"/>
              </a:rPr>
              <a:t>For Internal Main Camera:</a:t>
            </a:r>
          </a:p>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As we observed in the previous slide, the ‘Main camera’ column still had some missing values left.</a:t>
            </a:r>
          </a:p>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We will impute the remaining missing values (10 nos.) in the ‘Main Camera’ column with the median values of that same column. </a:t>
            </a:r>
          </a:p>
        </p:txBody>
      </p:sp>
      <p:graphicFrame>
        <p:nvGraphicFramePr>
          <p:cNvPr id="4" name="Table 17">
            <a:extLst>
              <a:ext uri="{FF2B5EF4-FFF2-40B4-BE49-F238E27FC236}">
                <a16:creationId xmlns:a16="http://schemas.microsoft.com/office/drawing/2014/main" id="{432A1A1D-8930-435D-0F47-078634B9124F}"/>
              </a:ext>
            </a:extLst>
          </p:cNvPr>
          <p:cNvGraphicFramePr>
            <a:graphicFrameLocks noGrp="1"/>
          </p:cNvGraphicFramePr>
          <p:nvPr>
            <p:extLst>
              <p:ext uri="{D42A27DB-BD31-4B8C-83A1-F6EECF244321}">
                <p14:modId xmlns:p14="http://schemas.microsoft.com/office/powerpoint/2010/main" val="2061883927"/>
              </p:ext>
            </p:extLst>
          </p:nvPr>
        </p:nvGraphicFramePr>
        <p:xfrm>
          <a:off x="4342941" y="1867007"/>
          <a:ext cx="4749021" cy="1615440"/>
        </p:xfrm>
        <a:graphic>
          <a:graphicData uri="http://schemas.openxmlformats.org/drawingml/2006/table">
            <a:tbl>
              <a:tblPr firstRow="1" bandRow="1">
                <a:effectLst/>
                <a:tableStyleId>{2D5ABB26-0587-4C30-8999-92F81FD0307C}</a:tableStyleId>
              </a:tblPr>
              <a:tblGrid>
                <a:gridCol w="1362219">
                  <a:extLst>
                    <a:ext uri="{9D8B030D-6E8A-4147-A177-3AD203B41FA5}">
                      <a16:colId xmlns:a16="http://schemas.microsoft.com/office/drawing/2014/main" val="969459435"/>
                    </a:ext>
                  </a:extLst>
                </a:gridCol>
                <a:gridCol w="1803795">
                  <a:extLst>
                    <a:ext uri="{9D8B030D-6E8A-4147-A177-3AD203B41FA5}">
                      <a16:colId xmlns:a16="http://schemas.microsoft.com/office/drawing/2014/main" val="1486237476"/>
                    </a:ext>
                  </a:extLst>
                </a:gridCol>
                <a:gridCol w="1583007">
                  <a:extLst>
                    <a:ext uri="{9D8B030D-6E8A-4147-A177-3AD203B41FA5}">
                      <a16:colId xmlns:a16="http://schemas.microsoft.com/office/drawing/2014/main" val="1192114467"/>
                    </a:ext>
                  </a:extLst>
                </a:gridCol>
              </a:tblGrid>
              <a:tr h="178217">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193"/>
                    </a:solidFill>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193"/>
                    </a:solidFill>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Missing values (</a:t>
                      </a:r>
                      <a:r>
                        <a:rPr lang="en-US" sz="1000" b="0" i="0" u="none" strike="noStrike" cap="none" spc="0" dirty="0" err="1">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nos</a:t>
                      </a: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744011867"/>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main_camera_mp</a:t>
                      </a:r>
                      <a:endParaRPr lang="en-U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Main camera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0399377"/>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selfie_camera_mp</a:t>
                      </a:r>
                      <a:endParaRPr lang="en-U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Selfie Camera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020905"/>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int_memory</a:t>
                      </a:r>
                      <a:r>
                        <a:rPr lang="en-US" sz="900" b="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Internal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034388"/>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dirty="0"/>
                        <a:t>RAM in 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4419916"/>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dirty="0"/>
                        <a:t>battery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dirty="0"/>
                        <a:t>Battery 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i="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785722"/>
                  </a:ext>
                </a:extLst>
              </a:tr>
              <a:tr h="178217">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i="0" dirty="0"/>
                        <a:t>weight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0" i="0" dirty="0"/>
                        <a:t>Weight of the phone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i="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7497038"/>
                  </a:ext>
                </a:extLst>
              </a:tr>
            </a:tbl>
          </a:graphicData>
        </a:graphic>
      </p:graphicFrame>
      <p:sp>
        <p:nvSpPr>
          <p:cNvPr id="7" name="TextBox 6">
            <a:extLst>
              <a:ext uri="{FF2B5EF4-FFF2-40B4-BE49-F238E27FC236}">
                <a16:creationId xmlns:a16="http://schemas.microsoft.com/office/drawing/2014/main" id="{3869F32D-1BD3-8F4E-270B-1A80CE13197D}"/>
              </a:ext>
            </a:extLst>
          </p:cNvPr>
          <p:cNvSpPr txBox="1"/>
          <p:nvPr/>
        </p:nvSpPr>
        <p:spPr>
          <a:xfrm>
            <a:off x="1393362" y="1260025"/>
            <a:ext cx="1367625" cy="318052"/>
          </a:xfrm>
          <a:prstGeom prst="rect">
            <a:avLst/>
          </a:prstGeom>
          <a:noFill/>
        </p:spPr>
        <p:txBody>
          <a:bodyPr wrap="square" rtlCol="0">
            <a:spAutoFit/>
          </a:bodyPr>
          <a:lstStyle/>
          <a:p>
            <a:pPr algn="ctr"/>
            <a:r>
              <a:rPr lang="en-AE" b="1" dirty="0">
                <a:solidFill>
                  <a:srgbClr val="0070C0"/>
                </a:solidFill>
                <a:latin typeface="Nunito" pitchFamily="2" charset="77"/>
              </a:rPr>
              <a:t>PROCESS</a:t>
            </a:r>
          </a:p>
        </p:txBody>
      </p:sp>
      <p:sp>
        <p:nvSpPr>
          <p:cNvPr id="8" name="TextBox 7">
            <a:extLst>
              <a:ext uri="{FF2B5EF4-FFF2-40B4-BE49-F238E27FC236}">
                <a16:creationId xmlns:a16="http://schemas.microsoft.com/office/drawing/2014/main" id="{7456D7CA-5B5A-63FD-1170-FFBD9F1EDA40}"/>
              </a:ext>
            </a:extLst>
          </p:cNvPr>
          <p:cNvSpPr txBox="1"/>
          <p:nvPr/>
        </p:nvSpPr>
        <p:spPr>
          <a:xfrm>
            <a:off x="5976450" y="1300348"/>
            <a:ext cx="1367625" cy="318052"/>
          </a:xfrm>
          <a:prstGeom prst="rect">
            <a:avLst/>
          </a:prstGeom>
          <a:noFill/>
        </p:spPr>
        <p:txBody>
          <a:bodyPr wrap="square" rtlCol="0">
            <a:spAutoFit/>
          </a:bodyPr>
          <a:lstStyle/>
          <a:p>
            <a:pPr algn="ctr"/>
            <a:r>
              <a:rPr lang="en-AE" b="1" dirty="0">
                <a:solidFill>
                  <a:srgbClr val="0070C0"/>
                </a:solidFill>
                <a:latin typeface="Nunito" pitchFamily="2" charset="77"/>
              </a:rPr>
              <a:t>OUTPUT</a:t>
            </a:r>
          </a:p>
        </p:txBody>
      </p:sp>
      <p:pic>
        <p:nvPicPr>
          <p:cNvPr id="6" name="Picture 5" descr="Icon&#10;&#10;Description automatically generated">
            <a:extLst>
              <a:ext uri="{FF2B5EF4-FFF2-40B4-BE49-F238E27FC236}">
                <a16:creationId xmlns:a16="http://schemas.microsoft.com/office/drawing/2014/main" id="{B19A43E0-19E2-9E1D-F9FB-B189BF6BD812}"/>
              </a:ext>
            </a:extLst>
          </p:cNvPr>
          <p:cNvPicPr>
            <a:picLocks noChangeAspect="1"/>
          </p:cNvPicPr>
          <p:nvPr/>
        </p:nvPicPr>
        <p:blipFill>
          <a:blip r:embed="rId3"/>
          <a:stretch>
            <a:fillRect/>
          </a:stretch>
        </p:blipFill>
        <p:spPr>
          <a:xfrm>
            <a:off x="448395" y="1937416"/>
            <a:ext cx="307217" cy="307217"/>
          </a:xfrm>
          <a:prstGeom prst="rect">
            <a:avLst/>
          </a:prstGeom>
        </p:spPr>
      </p:pic>
      <p:sp>
        <p:nvSpPr>
          <p:cNvPr id="9" name="Google Shape;183;p8">
            <a:extLst>
              <a:ext uri="{FF2B5EF4-FFF2-40B4-BE49-F238E27FC236}">
                <a16:creationId xmlns:a16="http://schemas.microsoft.com/office/drawing/2014/main" id="{45E6350E-D0E1-9D12-9D7A-110D87EE9E5E}"/>
              </a:ext>
            </a:extLst>
          </p:cNvPr>
          <p:cNvSpPr txBox="1"/>
          <p:nvPr/>
        </p:nvSpPr>
        <p:spPr>
          <a:xfrm>
            <a:off x="2640458" y="732382"/>
            <a:ext cx="3863083" cy="507801"/>
          </a:xfrm>
          <a:prstGeom prst="rect">
            <a:avLst/>
          </a:prstGeom>
          <a:noFill/>
          <a:ln>
            <a:noFill/>
          </a:ln>
        </p:spPr>
        <p:txBody>
          <a:bodyPr spcFirstLastPara="1" wrap="square" lIns="91425" tIns="91425" rIns="91425" bIns="91425" anchor="t" anchorCtr="0">
            <a:spAutoFit/>
          </a:bodyPr>
          <a:lstStyle/>
          <a:p>
            <a:pPr lvl="0" algn="l" rtl="0">
              <a:lnSpc>
                <a:spcPct val="150000"/>
              </a:lnSpc>
              <a:spcBef>
                <a:spcPts val="0"/>
              </a:spcBef>
              <a:spcAft>
                <a:spcPts val="0"/>
              </a:spcAft>
              <a:buSzPts val="900"/>
            </a:pPr>
            <a:r>
              <a:rPr lang="en-US" b="1" dirty="0">
                <a:latin typeface="Nunito"/>
                <a:ea typeface="Nunito"/>
                <a:cs typeface="Nunito"/>
                <a:sym typeface="Nunito"/>
              </a:rPr>
              <a:t>Imputing missing values with median value</a:t>
            </a:r>
          </a:p>
        </p:txBody>
      </p:sp>
    </p:spTree>
    <p:extLst>
      <p:ext uri="{BB962C8B-B14F-4D97-AF65-F5344CB8AC3E}">
        <p14:creationId xmlns:p14="http://schemas.microsoft.com/office/powerpoint/2010/main" val="2453428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Feature Engineering</a:t>
            </a:r>
            <a:endParaRPr dirty="0">
              <a:solidFill>
                <a:srgbClr val="1974D2"/>
              </a:solidFill>
            </a:endParaRPr>
          </a:p>
        </p:txBody>
      </p:sp>
      <p:sp>
        <p:nvSpPr>
          <p:cNvPr id="5" name="Google Shape;183;p8">
            <a:extLst>
              <a:ext uri="{FF2B5EF4-FFF2-40B4-BE49-F238E27FC236}">
                <a16:creationId xmlns:a16="http://schemas.microsoft.com/office/drawing/2014/main" id="{9E086F68-7643-E4E4-36A8-B82438D20602}"/>
              </a:ext>
            </a:extLst>
          </p:cNvPr>
          <p:cNvSpPr txBox="1"/>
          <p:nvPr/>
        </p:nvSpPr>
        <p:spPr>
          <a:xfrm>
            <a:off x="107135" y="1792222"/>
            <a:ext cx="4266083" cy="2492960"/>
          </a:xfrm>
          <a:prstGeom prst="rect">
            <a:avLst/>
          </a:prstGeom>
          <a:noFill/>
          <a:ln>
            <a:noFill/>
          </a:ln>
        </p:spPr>
        <p:txBody>
          <a:bodyPr spcFirstLastPara="1" wrap="square" lIns="91425" tIns="91425" rIns="91425" bIns="91425" anchor="t" anchorCtr="0">
            <a:spAutoFit/>
          </a:bodyPr>
          <a:lstStyle/>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We created a new column ‘</a:t>
            </a:r>
            <a:r>
              <a:rPr lang="en-US" sz="1000" dirty="0" err="1">
                <a:latin typeface="Nunito"/>
                <a:ea typeface="Nunito"/>
                <a:cs typeface="Nunito"/>
                <a:sym typeface="Nunito"/>
              </a:rPr>
              <a:t>years_since_release</a:t>
            </a:r>
            <a:r>
              <a:rPr lang="en-US" sz="1000" dirty="0">
                <a:latin typeface="Nunito"/>
                <a:ea typeface="Nunito"/>
                <a:cs typeface="Nunito"/>
                <a:sym typeface="Nunito"/>
              </a:rPr>
              <a:t>’ by subtracting the release year from 2021.</a:t>
            </a:r>
          </a:p>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We take 2021 as the baseline year, as the dataset belongs to that year.</a:t>
            </a:r>
          </a:p>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The objective behind creating a new column is to help our analysis with one of the major factors, which is the age of the phone, while predicting the price of the phone.</a:t>
            </a:r>
          </a:p>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As we can see the average age of the phone is around 5 years, with the oldest phone being 8 years old and the newest phone being 1 year old.</a:t>
            </a:r>
          </a:p>
        </p:txBody>
      </p:sp>
      <p:sp>
        <p:nvSpPr>
          <p:cNvPr id="2" name="Google Shape;183;p8">
            <a:extLst>
              <a:ext uri="{FF2B5EF4-FFF2-40B4-BE49-F238E27FC236}">
                <a16:creationId xmlns:a16="http://schemas.microsoft.com/office/drawing/2014/main" id="{C6D41A9E-C019-0FD6-AD76-1A0C4120C49D}"/>
              </a:ext>
            </a:extLst>
          </p:cNvPr>
          <p:cNvSpPr txBox="1"/>
          <p:nvPr/>
        </p:nvSpPr>
        <p:spPr>
          <a:xfrm>
            <a:off x="2609789" y="819299"/>
            <a:ext cx="3924421" cy="507801"/>
          </a:xfrm>
          <a:prstGeom prst="rect">
            <a:avLst/>
          </a:prstGeom>
          <a:noFill/>
          <a:ln>
            <a:noFill/>
          </a:ln>
        </p:spPr>
        <p:txBody>
          <a:bodyPr spcFirstLastPara="1" wrap="square" lIns="91425" tIns="91425" rIns="91425" bIns="91425" anchor="t" anchorCtr="0">
            <a:spAutoFit/>
          </a:bodyPr>
          <a:lstStyle/>
          <a:p>
            <a:pPr lvl="0" algn="l" rtl="0">
              <a:lnSpc>
                <a:spcPct val="150000"/>
              </a:lnSpc>
              <a:spcBef>
                <a:spcPts val="0"/>
              </a:spcBef>
              <a:spcAft>
                <a:spcPts val="0"/>
              </a:spcAft>
              <a:buSzPts val="900"/>
            </a:pPr>
            <a:r>
              <a:rPr lang="en-US" b="1" dirty="0">
                <a:latin typeface="Nunito"/>
                <a:ea typeface="Nunito"/>
                <a:cs typeface="Nunito"/>
                <a:sym typeface="Nunito"/>
              </a:rPr>
              <a:t>Creating new column ‘ </a:t>
            </a:r>
            <a:r>
              <a:rPr lang="en-US" b="1" dirty="0" err="1">
                <a:latin typeface="Nunito"/>
                <a:ea typeface="Nunito"/>
                <a:cs typeface="Nunito"/>
                <a:sym typeface="Nunito"/>
              </a:rPr>
              <a:t>years_since_release</a:t>
            </a:r>
            <a:r>
              <a:rPr lang="en-US" b="1" dirty="0">
                <a:latin typeface="Nunito"/>
                <a:ea typeface="Nunito"/>
                <a:cs typeface="Nunito"/>
                <a:sym typeface="Nunito"/>
              </a:rPr>
              <a:t>’</a:t>
            </a:r>
          </a:p>
        </p:txBody>
      </p:sp>
      <p:pic>
        <p:nvPicPr>
          <p:cNvPr id="6" name="Picture 5">
            <a:extLst>
              <a:ext uri="{FF2B5EF4-FFF2-40B4-BE49-F238E27FC236}">
                <a16:creationId xmlns:a16="http://schemas.microsoft.com/office/drawing/2014/main" id="{9D4F2BB8-D7A5-5C69-0336-70055A13B30E}"/>
              </a:ext>
            </a:extLst>
          </p:cNvPr>
          <p:cNvPicPr>
            <a:picLocks noChangeAspect="1"/>
          </p:cNvPicPr>
          <p:nvPr/>
        </p:nvPicPr>
        <p:blipFill rotWithShape="1">
          <a:blip r:embed="rId3"/>
          <a:srcRect r="14723"/>
          <a:stretch/>
        </p:blipFill>
        <p:spPr>
          <a:xfrm>
            <a:off x="4572000" y="1792222"/>
            <a:ext cx="4266083" cy="2224314"/>
          </a:xfrm>
          <a:prstGeom prst="rect">
            <a:avLst/>
          </a:prstGeom>
        </p:spPr>
      </p:pic>
    </p:spTree>
    <p:extLst>
      <p:ext uri="{BB962C8B-B14F-4D97-AF65-F5344CB8AC3E}">
        <p14:creationId xmlns:p14="http://schemas.microsoft.com/office/powerpoint/2010/main" val="2031459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Outliers check</a:t>
            </a:r>
            <a:endParaRPr dirty="0">
              <a:solidFill>
                <a:srgbClr val="1974D2"/>
              </a:solidFill>
            </a:endParaRPr>
          </a:p>
        </p:txBody>
      </p:sp>
      <p:sp>
        <p:nvSpPr>
          <p:cNvPr id="5" name="Google Shape;183;p8">
            <a:extLst>
              <a:ext uri="{FF2B5EF4-FFF2-40B4-BE49-F238E27FC236}">
                <a16:creationId xmlns:a16="http://schemas.microsoft.com/office/drawing/2014/main" id="{9E086F68-7643-E4E4-36A8-B82438D20602}"/>
              </a:ext>
            </a:extLst>
          </p:cNvPr>
          <p:cNvSpPr txBox="1"/>
          <p:nvPr/>
        </p:nvSpPr>
        <p:spPr>
          <a:xfrm>
            <a:off x="5518207" y="891492"/>
            <a:ext cx="3586038" cy="3647122"/>
          </a:xfrm>
          <a:prstGeom prst="rect">
            <a:avLst/>
          </a:prstGeom>
          <a:noFill/>
          <a:ln>
            <a:noFill/>
          </a:ln>
        </p:spPr>
        <p:txBody>
          <a:bodyPr spcFirstLastPara="1" wrap="square" lIns="91425" tIns="91425" rIns="91425" bIns="91425" anchor="t" anchorCtr="0">
            <a:spAutoFit/>
          </a:bodyPr>
          <a:lstStyle/>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There are quite a few outliers in our data. Here we are looking at the columns Screen size, Main camera, Selfie camera, internal memory, RAM, Battery.</a:t>
            </a:r>
          </a:p>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We will not be treating these outliers as all the outlier values seem to be proper values</a:t>
            </a:r>
          </a:p>
          <a:p>
            <a:pPr marL="171450" lvl="7" indent="-171450">
              <a:lnSpc>
                <a:spcPct val="150000"/>
              </a:lnSpc>
              <a:buSzPts val="900"/>
              <a:buFont typeface="Arial" panose="020B0604020202020204" pitchFamily="34" charset="0"/>
              <a:buChar char="•"/>
            </a:pPr>
            <a:r>
              <a:rPr lang="en-US" sz="1000" b="1" dirty="0">
                <a:latin typeface="Nunito"/>
                <a:ea typeface="Nunito"/>
                <a:cs typeface="Nunito"/>
                <a:sym typeface="Nunito"/>
              </a:rPr>
              <a:t>Screen size: </a:t>
            </a:r>
            <a:r>
              <a:rPr lang="en-US" sz="1000" dirty="0">
                <a:latin typeface="Nunito"/>
                <a:ea typeface="Nunito"/>
                <a:cs typeface="Nunito"/>
                <a:sym typeface="Nunito"/>
              </a:rPr>
              <a:t>Can be as small as small as 5 cm and as big as 30 cm.</a:t>
            </a:r>
          </a:p>
          <a:p>
            <a:pPr marL="171450" lvl="7" indent="-171450">
              <a:lnSpc>
                <a:spcPct val="150000"/>
              </a:lnSpc>
              <a:buSzPts val="900"/>
              <a:buFont typeface="Arial" panose="020B0604020202020204" pitchFamily="34" charset="0"/>
              <a:buChar char="•"/>
            </a:pPr>
            <a:r>
              <a:rPr lang="en-US" sz="1000" b="1" dirty="0">
                <a:latin typeface="Nunito"/>
                <a:ea typeface="Nunito"/>
                <a:cs typeface="Nunito"/>
                <a:sym typeface="Nunito"/>
              </a:rPr>
              <a:t>Main camera and Selfie camera: </a:t>
            </a:r>
            <a:r>
              <a:rPr lang="en-US" sz="1000" dirty="0">
                <a:latin typeface="Nunito"/>
                <a:ea typeface="Nunito"/>
                <a:cs typeface="Nunito"/>
                <a:sym typeface="Nunito"/>
              </a:rPr>
              <a:t>Some Chinese manufacturers do produce phones with 48 MP main cameras and over 30MP selfie camera.</a:t>
            </a:r>
          </a:p>
          <a:p>
            <a:pPr marL="171450" lvl="7" indent="-171450">
              <a:lnSpc>
                <a:spcPct val="150000"/>
              </a:lnSpc>
              <a:buSzPts val="900"/>
              <a:buFont typeface="Arial" panose="020B0604020202020204" pitchFamily="34" charset="0"/>
              <a:buChar char="•"/>
            </a:pPr>
            <a:r>
              <a:rPr lang="en-US" sz="1000" b="1" dirty="0">
                <a:latin typeface="Nunito"/>
                <a:ea typeface="Nunito"/>
                <a:cs typeface="Nunito"/>
                <a:sym typeface="Nunito"/>
              </a:rPr>
              <a:t>Internal memory &amp; RAM: </a:t>
            </a:r>
            <a:r>
              <a:rPr lang="en-US" sz="1000" dirty="0">
                <a:latin typeface="Nunito"/>
                <a:ea typeface="Nunito"/>
                <a:cs typeface="Nunito"/>
                <a:sym typeface="Nunito"/>
              </a:rPr>
              <a:t>Indeed, phones do have 1TB of internal memory and RAM ranging from few MBs to 12 GB, making it a proper value.</a:t>
            </a:r>
          </a:p>
          <a:p>
            <a:pPr marL="171450" lvl="7" indent="-171450">
              <a:lnSpc>
                <a:spcPct val="150000"/>
              </a:lnSpc>
              <a:buSzPts val="900"/>
              <a:buFont typeface="Arial" panose="020B0604020202020204" pitchFamily="34" charset="0"/>
              <a:buChar char="•"/>
            </a:pPr>
            <a:r>
              <a:rPr lang="en-US" sz="1000" b="1" dirty="0">
                <a:latin typeface="Nunito"/>
                <a:ea typeface="Nunito"/>
                <a:cs typeface="Nunito"/>
                <a:sym typeface="Nunito"/>
              </a:rPr>
              <a:t>Battery: </a:t>
            </a:r>
            <a:r>
              <a:rPr lang="en-US" sz="1000" dirty="0">
                <a:latin typeface="Nunito"/>
                <a:ea typeface="Nunito"/>
                <a:cs typeface="Nunito"/>
                <a:sym typeface="Nunito"/>
              </a:rPr>
              <a:t>Same goes for the battery, the battery capacity can go up to 10,000 </a:t>
            </a:r>
            <a:r>
              <a:rPr lang="en-US" sz="1000" dirty="0" err="1">
                <a:latin typeface="Nunito"/>
                <a:ea typeface="Nunito"/>
                <a:cs typeface="Nunito"/>
                <a:sym typeface="Nunito"/>
              </a:rPr>
              <a:t>mAH</a:t>
            </a:r>
            <a:r>
              <a:rPr lang="en-US" sz="1000" dirty="0">
                <a:latin typeface="Nunito"/>
                <a:ea typeface="Nunito"/>
                <a:cs typeface="Nunito"/>
                <a:sym typeface="Nunito"/>
              </a:rPr>
              <a:t>.</a:t>
            </a:r>
          </a:p>
        </p:txBody>
      </p:sp>
      <p:pic>
        <p:nvPicPr>
          <p:cNvPr id="1026" name="Picture 2">
            <a:extLst>
              <a:ext uri="{FF2B5EF4-FFF2-40B4-BE49-F238E27FC236}">
                <a16:creationId xmlns:a16="http://schemas.microsoft.com/office/drawing/2014/main" id="{EC1CF95F-94B5-1AAF-F61B-EEC9E52BE2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985"/>
          <a:stretch/>
        </p:blipFill>
        <p:spPr bwMode="auto">
          <a:xfrm>
            <a:off x="76034" y="891491"/>
            <a:ext cx="5481928" cy="390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155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Outliers check</a:t>
            </a:r>
            <a:endParaRPr dirty="0">
              <a:solidFill>
                <a:srgbClr val="1974D2"/>
              </a:solidFill>
            </a:endParaRPr>
          </a:p>
        </p:txBody>
      </p:sp>
      <p:sp>
        <p:nvSpPr>
          <p:cNvPr id="5" name="Google Shape;183;p8">
            <a:extLst>
              <a:ext uri="{FF2B5EF4-FFF2-40B4-BE49-F238E27FC236}">
                <a16:creationId xmlns:a16="http://schemas.microsoft.com/office/drawing/2014/main" id="{9E086F68-7643-E4E4-36A8-B82438D20602}"/>
              </a:ext>
            </a:extLst>
          </p:cNvPr>
          <p:cNvSpPr txBox="1"/>
          <p:nvPr/>
        </p:nvSpPr>
        <p:spPr>
          <a:xfrm>
            <a:off x="5518207" y="891492"/>
            <a:ext cx="3586038" cy="2492960"/>
          </a:xfrm>
          <a:prstGeom prst="rect">
            <a:avLst/>
          </a:prstGeom>
          <a:noFill/>
          <a:ln>
            <a:noFill/>
          </a:ln>
        </p:spPr>
        <p:txBody>
          <a:bodyPr spcFirstLastPara="1" wrap="square" lIns="91425" tIns="91425" rIns="91425" bIns="91425" anchor="t" anchorCtr="0">
            <a:spAutoFit/>
          </a:bodyPr>
          <a:lstStyle/>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The columns Weight, Normalized Used price and Normalized new price seem to have outliers in their data.</a:t>
            </a:r>
          </a:p>
          <a:p>
            <a:pPr marL="171450" lvl="0" indent="-171450" algn="l" rtl="0">
              <a:lnSpc>
                <a:spcPct val="150000"/>
              </a:lnSpc>
              <a:spcBef>
                <a:spcPts val="0"/>
              </a:spcBef>
              <a:spcAft>
                <a:spcPts val="0"/>
              </a:spcAft>
              <a:buSzPts val="900"/>
              <a:buFont typeface="Arial" panose="020B0604020202020204" pitchFamily="34" charset="0"/>
              <a:buChar char="•"/>
            </a:pPr>
            <a:r>
              <a:rPr lang="en-US" sz="1000" dirty="0">
                <a:latin typeface="Nunito"/>
                <a:ea typeface="Nunito"/>
                <a:cs typeface="Nunito"/>
                <a:sym typeface="Nunito"/>
              </a:rPr>
              <a:t>Although, these outliers shall not be treated as well, as they are proper values.</a:t>
            </a:r>
          </a:p>
          <a:p>
            <a:pPr marL="171450" lvl="0" indent="-171450" algn="l" rtl="0">
              <a:lnSpc>
                <a:spcPct val="150000"/>
              </a:lnSpc>
              <a:spcBef>
                <a:spcPts val="0"/>
              </a:spcBef>
              <a:spcAft>
                <a:spcPts val="0"/>
              </a:spcAft>
              <a:buSzPts val="900"/>
              <a:buFont typeface="Arial" panose="020B0604020202020204" pitchFamily="34" charset="0"/>
              <a:buChar char="•"/>
            </a:pPr>
            <a:r>
              <a:rPr lang="en-US" sz="1000" b="1" dirty="0">
                <a:latin typeface="Nunito"/>
                <a:ea typeface="Nunito"/>
                <a:cs typeface="Nunito"/>
                <a:sym typeface="Nunito"/>
              </a:rPr>
              <a:t>Weight: </a:t>
            </a:r>
            <a:r>
              <a:rPr lang="en-US" sz="1000" dirty="0">
                <a:latin typeface="Nunito"/>
                <a:ea typeface="Nunito"/>
                <a:cs typeface="Nunito"/>
                <a:sym typeface="Nunito"/>
              </a:rPr>
              <a:t>A phone can indeed weigh more than 800 grams, depending on the kind of material used for manufacture.</a:t>
            </a:r>
          </a:p>
          <a:p>
            <a:pPr marL="171450" lvl="0" indent="-171450" algn="l" rtl="0">
              <a:lnSpc>
                <a:spcPct val="150000"/>
              </a:lnSpc>
              <a:spcBef>
                <a:spcPts val="0"/>
              </a:spcBef>
              <a:spcAft>
                <a:spcPts val="0"/>
              </a:spcAft>
              <a:buSzPts val="900"/>
              <a:buFont typeface="Arial" panose="020B0604020202020204" pitchFamily="34" charset="0"/>
              <a:buChar char="•"/>
            </a:pPr>
            <a:r>
              <a:rPr lang="en-US" sz="1000" b="1" dirty="0">
                <a:latin typeface="Nunito"/>
                <a:ea typeface="Nunito"/>
                <a:cs typeface="Nunito"/>
                <a:sym typeface="Nunito"/>
              </a:rPr>
              <a:t>Prices: </a:t>
            </a:r>
            <a:r>
              <a:rPr lang="en-US" sz="1000" dirty="0">
                <a:latin typeface="Nunito"/>
                <a:ea typeface="Nunito"/>
                <a:cs typeface="Nunito"/>
                <a:sym typeface="Nunito"/>
              </a:rPr>
              <a:t>The prices as well can have a varied range and can be proper values, as long as its not negative.</a:t>
            </a:r>
          </a:p>
        </p:txBody>
      </p:sp>
      <p:pic>
        <p:nvPicPr>
          <p:cNvPr id="2" name="Picture 1">
            <a:extLst>
              <a:ext uri="{FF2B5EF4-FFF2-40B4-BE49-F238E27FC236}">
                <a16:creationId xmlns:a16="http://schemas.microsoft.com/office/drawing/2014/main" id="{DC3690D6-8ECC-5C0C-24A6-DD5A8BA1765B}"/>
              </a:ext>
            </a:extLst>
          </p:cNvPr>
          <p:cNvPicPr>
            <a:picLocks noChangeAspect="1"/>
          </p:cNvPicPr>
          <p:nvPr/>
        </p:nvPicPr>
        <p:blipFill rotWithShape="1">
          <a:blip r:embed="rId3"/>
          <a:srcRect l="1012"/>
          <a:stretch/>
        </p:blipFill>
        <p:spPr>
          <a:xfrm>
            <a:off x="63612" y="891491"/>
            <a:ext cx="5441666" cy="3418115"/>
          </a:xfrm>
          <a:prstGeom prst="rect">
            <a:avLst/>
          </a:prstGeom>
        </p:spPr>
      </p:pic>
    </p:spTree>
    <p:extLst>
      <p:ext uri="{BB962C8B-B14F-4D97-AF65-F5344CB8AC3E}">
        <p14:creationId xmlns:p14="http://schemas.microsoft.com/office/powerpoint/2010/main" val="2972208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Data P</a:t>
            </a:r>
            <a:r>
              <a:rPr lang="en-US" dirty="0">
                <a:solidFill>
                  <a:srgbClr val="1974D2"/>
                </a:solidFill>
              </a:rPr>
              <a:t>r</a:t>
            </a:r>
            <a:r>
              <a:rPr lang="en" dirty="0">
                <a:solidFill>
                  <a:srgbClr val="1974D2"/>
                </a:solidFill>
              </a:rPr>
              <a:t>eparation for Modelling</a:t>
            </a:r>
            <a:endParaRPr dirty="0">
              <a:solidFill>
                <a:srgbClr val="1974D2"/>
              </a:solidFill>
            </a:endParaRPr>
          </a:p>
        </p:txBody>
      </p:sp>
      <p:sp>
        <p:nvSpPr>
          <p:cNvPr id="4" name="Google Shape;183;p8">
            <a:extLst>
              <a:ext uri="{FF2B5EF4-FFF2-40B4-BE49-F238E27FC236}">
                <a16:creationId xmlns:a16="http://schemas.microsoft.com/office/drawing/2014/main" id="{A8BF0E53-0B30-BA34-80B5-19E252348F06}"/>
              </a:ext>
            </a:extLst>
          </p:cNvPr>
          <p:cNvSpPr txBox="1"/>
          <p:nvPr/>
        </p:nvSpPr>
        <p:spPr>
          <a:xfrm>
            <a:off x="1765190" y="1236603"/>
            <a:ext cx="6194065" cy="507801"/>
          </a:xfrm>
          <a:prstGeom prst="rect">
            <a:avLst/>
          </a:prstGeom>
          <a:noFill/>
          <a:ln>
            <a:noFill/>
          </a:ln>
        </p:spPr>
        <p:txBody>
          <a:bodyPr spcFirstLastPara="1" wrap="square" lIns="91425" tIns="91425" rIns="91425" bIns="91425" anchor="t" anchorCtr="0">
            <a:spAutoFit/>
          </a:bodyPr>
          <a:lstStyle/>
          <a:p>
            <a:pPr lvl="0" rtl="0">
              <a:lnSpc>
                <a:spcPct val="150000"/>
              </a:lnSpc>
              <a:spcBef>
                <a:spcPts val="0"/>
              </a:spcBef>
              <a:spcAft>
                <a:spcPts val="0"/>
              </a:spcAft>
              <a:buSzPts val="900"/>
            </a:pPr>
            <a:r>
              <a:rPr lang="en-US" dirty="0">
                <a:latin typeface="Nunito"/>
                <a:ea typeface="Nunito"/>
                <a:cs typeface="Nunito"/>
                <a:sym typeface="Nunito"/>
              </a:rPr>
              <a:t>Define Independent and dependent variables split datasets accordingly.</a:t>
            </a:r>
          </a:p>
        </p:txBody>
      </p:sp>
      <p:sp>
        <p:nvSpPr>
          <p:cNvPr id="2" name="Google Shape;183;p8">
            <a:extLst>
              <a:ext uri="{FF2B5EF4-FFF2-40B4-BE49-F238E27FC236}">
                <a16:creationId xmlns:a16="http://schemas.microsoft.com/office/drawing/2014/main" id="{C76AC264-EBF9-70F2-301B-D581AFBDF5C9}"/>
              </a:ext>
            </a:extLst>
          </p:cNvPr>
          <p:cNvSpPr txBox="1"/>
          <p:nvPr/>
        </p:nvSpPr>
        <p:spPr>
          <a:xfrm>
            <a:off x="1765188" y="3054420"/>
            <a:ext cx="6194065" cy="830966"/>
          </a:xfrm>
          <a:prstGeom prst="rect">
            <a:avLst/>
          </a:prstGeom>
          <a:noFill/>
          <a:ln>
            <a:noFill/>
          </a:ln>
        </p:spPr>
        <p:txBody>
          <a:bodyPr spcFirstLastPara="1" wrap="square" lIns="91425" tIns="91425" rIns="91425" bIns="91425" anchor="t" anchorCtr="0">
            <a:spAutoFit/>
          </a:bodyPr>
          <a:lstStyle/>
          <a:p>
            <a:pPr lvl="0" rtl="0">
              <a:lnSpc>
                <a:spcPct val="150000"/>
              </a:lnSpc>
              <a:spcBef>
                <a:spcPts val="0"/>
              </a:spcBef>
              <a:spcAft>
                <a:spcPts val="0"/>
              </a:spcAft>
              <a:buSzPts val="900"/>
            </a:pPr>
            <a:r>
              <a:rPr lang="en-US" dirty="0">
                <a:latin typeface="Nunito"/>
                <a:ea typeface="Nunito"/>
                <a:cs typeface="Nunito"/>
                <a:sym typeface="Nunito"/>
              </a:rPr>
              <a:t>Split datasets into train and test sets. We will apply a 70:30 ratio. </a:t>
            </a:r>
          </a:p>
          <a:p>
            <a:pPr lvl="0" rtl="0">
              <a:lnSpc>
                <a:spcPct val="150000"/>
              </a:lnSpc>
              <a:spcBef>
                <a:spcPts val="0"/>
              </a:spcBef>
              <a:spcAft>
                <a:spcPts val="0"/>
              </a:spcAft>
              <a:buSzPts val="900"/>
            </a:pPr>
            <a:r>
              <a:rPr lang="en-US" dirty="0">
                <a:latin typeface="Nunito"/>
                <a:ea typeface="Nunito"/>
                <a:cs typeface="Nunito"/>
                <a:sym typeface="Nunito"/>
              </a:rPr>
              <a:t>70% - Training set and 30% - Test set.</a:t>
            </a:r>
          </a:p>
        </p:txBody>
      </p:sp>
      <p:sp>
        <p:nvSpPr>
          <p:cNvPr id="3" name="Google Shape;183;p8">
            <a:extLst>
              <a:ext uri="{FF2B5EF4-FFF2-40B4-BE49-F238E27FC236}">
                <a16:creationId xmlns:a16="http://schemas.microsoft.com/office/drawing/2014/main" id="{2D34E37F-691C-DBFD-D009-D70C515C4DC0}"/>
              </a:ext>
            </a:extLst>
          </p:cNvPr>
          <p:cNvSpPr txBox="1"/>
          <p:nvPr/>
        </p:nvSpPr>
        <p:spPr>
          <a:xfrm>
            <a:off x="1765189" y="2525455"/>
            <a:ext cx="6194065" cy="507801"/>
          </a:xfrm>
          <a:prstGeom prst="rect">
            <a:avLst/>
          </a:prstGeom>
          <a:noFill/>
          <a:ln>
            <a:noFill/>
          </a:ln>
        </p:spPr>
        <p:txBody>
          <a:bodyPr spcFirstLastPara="1" wrap="square" lIns="91425" tIns="91425" rIns="91425" bIns="91425" anchor="t" anchorCtr="0">
            <a:spAutoFit/>
          </a:bodyPr>
          <a:lstStyle/>
          <a:p>
            <a:pPr lvl="0" rtl="0">
              <a:lnSpc>
                <a:spcPct val="150000"/>
              </a:lnSpc>
              <a:spcBef>
                <a:spcPts val="0"/>
              </a:spcBef>
              <a:spcAft>
                <a:spcPts val="0"/>
              </a:spcAft>
              <a:buSzPts val="900"/>
            </a:pPr>
            <a:r>
              <a:rPr lang="en-US" dirty="0">
                <a:latin typeface="Nunito"/>
                <a:ea typeface="Nunito"/>
                <a:cs typeface="Nunito"/>
                <a:sym typeface="Nunito"/>
              </a:rPr>
              <a:t>Get dummy variables for categorical columns.</a:t>
            </a:r>
          </a:p>
        </p:txBody>
      </p:sp>
      <p:sp>
        <p:nvSpPr>
          <p:cNvPr id="5" name="Google Shape;183;p8">
            <a:extLst>
              <a:ext uri="{FF2B5EF4-FFF2-40B4-BE49-F238E27FC236}">
                <a16:creationId xmlns:a16="http://schemas.microsoft.com/office/drawing/2014/main" id="{6D11C6B3-0C3A-1D12-440E-BB9088D867F3}"/>
              </a:ext>
            </a:extLst>
          </p:cNvPr>
          <p:cNvSpPr txBox="1"/>
          <p:nvPr/>
        </p:nvSpPr>
        <p:spPr>
          <a:xfrm>
            <a:off x="1765190" y="1881029"/>
            <a:ext cx="6194065" cy="507801"/>
          </a:xfrm>
          <a:prstGeom prst="rect">
            <a:avLst/>
          </a:prstGeom>
          <a:noFill/>
          <a:ln>
            <a:noFill/>
          </a:ln>
        </p:spPr>
        <p:txBody>
          <a:bodyPr spcFirstLastPara="1" wrap="square" lIns="91425" tIns="91425" rIns="91425" bIns="91425" anchor="t" anchorCtr="0">
            <a:spAutoFit/>
          </a:bodyPr>
          <a:lstStyle/>
          <a:p>
            <a:pPr lvl="0" rtl="0">
              <a:lnSpc>
                <a:spcPct val="150000"/>
              </a:lnSpc>
              <a:spcBef>
                <a:spcPts val="0"/>
              </a:spcBef>
              <a:spcAft>
                <a:spcPts val="0"/>
              </a:spcAft>
              <a:buSzPts val="900"/>
            </a:pPr>
            <a:r>
              <a:rPr lang="en-US" dirty="0">
                <a:latin typeface="Nunito"/>
                <a:ea typeface="Nunito"/>
                <a:cs typeface="Nunito"/>
                <a:sym typeface="Nunito"/>
              </a:rPr>
              <a:t>Add intercept/constant.</a:t>
            </a:r>
          </a:p>
        </p:txBody>
      </p:sp>
      <p:pic>
        <p:nvPicPr>
          <p:cNvPr id="6" name="Picture 5" descr="Icon&#10;&#10;Description automatically generated">
            <a:extLst>
              <a:ext uri="{FF2B5EF4-FFF2-40B4-BE49-F238E27FC236}">
                <a16:creationId xmlns:a16="http://schemas.microsoft.com/office/drawing/2014/main" id="{31A1334D-559F-4229-9437-D1D24D025C08}"/>
              </a:ext>
            </a:extLst>
          </p:cNvPr>
          <p:cNvPicPr>
            <a:picLocks noChangeAspect="1"/>
          </p:cNvPicPr>
          <p:nvPr/>
        </p:nvPicPr>
        <p:blipFill>
          <a:blip r:embed="rId3"/>
          <a:stretch>
            <a:fillRect/>
          </a:stretch>
        </p:blipFill>
        <p:spPr>
          <a:xfrm>
            <a:off x="1184745" y="1249810"/>
            <a:ext cx="481388" cy="481388"/>
          </a:xfrm>
          <a:prstGeom prst="rect">
            <a:avLst/>
          </a:prstGeom>
        </p:spPr>
      </p:pic>
      <p:pic>
        <p:nvPicPr>
          <p:cNvPr id="7" name="Picture 6" descr="Icon&#10;&#10;Description automatically generated">
            <a:extLst>
              <a:ext uri="{FF2B5EF4-FFF2-40B4-BE49-F238E27FC236}">
                <a16:creationId xmlns:a16="http://schemas.microsoft.com/office/drawing/2014/main" id="{E3353CD2-99C2-EFD8-3864-20112D74D86B}"/>
              </a:ext>
            </a:extLst>
          </p:cNvPr>
          <p:cNvPicPr>
            <a:picLocks noChangeAspect="1"/>
          </p:cNvPicPr>
          <p:nvPr/>
        </p:nvPicPr>
        <p:blipFill>
          <a:blip r:embed="rId4"/>
          <a:stretch>
            <a:fillRect/>
          </a:stretch>
        </p:blipFill>
        <p:spPr>
          <a:xfrm>
            <a:off x="1184745" y="1894237"/>
            <a:ext cx="481388" cy="481388"/>
          </a:xfrm>
          <a:prstGeom prst="rect">
            <a:avLst/>
          </a:prstGeom>
        </p:spPr>
      </p:pic>
      <p:pic>
        <p:nvPicPr>
          <p:cNvPr id="8" name="Picture 7" descr="Icon&#10;&#10;Description automatically generated">
            <a:extLst>
              <a:ext uri="{FF2B5EF4-FFF2-40B4-BE49-F238E27FC236}">
                <a16:creationId xmlns:a16="http://schemas.microsoft.com/office/drawing/2014/main" id="{4E842361-3842-E9CE-196B-929CBF12CEA0}"/>
              </a:ext>
            </a:extLst>
          </p:cNvPr>
          <p:cNvPicPr>
            <a:picLocks noChangeAspect="1"/>
          </p:cNvPicPr>
          <p:nvPr/>
        </p:nvPicPr>
        <p:blipFill>
          <a:blip r:embed="rId5"/>
          <a:stretch>
            <a:fillRect/>
          </a:stretch>
        </p:blipFill>
        <p:spPr>
          <a:xfrm>
            <a:off x="1184744" y="2538664"/>
            <a:ext cx="481389" cy="481389"/>
          </a:xfrm>
          <a:prstGeom prst="rect">
            <a:avLst/>
          </a:prstGeom>
        </p:spPr>
      </p:pic>
      <p:pic>
        <p:nvPicPr>
          <p:cNvPr id="9" name="Picture 8" descr="Icon&#10;&#10;Description automatically generated">
            <a:extLst>
              <a:ext uri="{FF2B5EF4-FFF2-40B4-BE49-F238E27FC236}">
                <a16:creationId xmlns:a16="http://schemas.microsoft.com/office/drawing/2014/main" id="{BC794FEF-E8BB-4C2F-4097-E6FE849A2814}"/>
              </a:ext>
            </a:extLst>
          </p:cNvPr>
          <p:cNvPicPr>
            <a:picLocks noChangeAspect="1"/>
          </p:cNvPicPr>
          <p:nvPr/>
        </p:nvPicPr>
        <p:blipFill>
          <a:blip r:embed="rId6"/>
          <a:stretch>
            <a:fillRect/>
          </a:stretch>
        </p:blipFill>
        <p:spPr>
          <a:xfrm>
            <a:off x="1184745" y="3183091"/>
            <a:ext cx="481388" cy="481388"/>
          </a:xfrm>
          <a:prstGeom prst="rect">
            <a:avLst/>
          </a:prstGeom>
        </p:spPr>
      </p:pic>
    </p:spTree>
    <p:extLst>
      <p:ext uri="{BB962C8B-B14F-4D97-AF65-F5344CB8AC3E}">
        <p14:creationId xmlns:p14="http://schemas.microsoft.com/office/powerpoint/2010/main" val="806835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Step 1: Create subsets of independent and dependent variables</a:t>
            </a:r>
            <a:endParaRPr dirty="0">
              <a:solidFill>
                <a:srgbClr val="1974D2"/>
              </a:solidFill>
            </a:endParaRPr>
          </a:p>
        </p:txBody>
      </p:sp>
      <p:sp>
        <p:nvSpPr>
          <p:cNvPr id="3" name="Google Shape;183;p8">
            <a:extLst>
              <a:ext uri="{FF2B5EF4-FFF2-40B4-BE49-F238E27FC236}">
                <a16:creationId xmlns:a16="http://schemas.microsoft.com/office/drawing/2014/main" id="{7530F864-BB52-15E8-14F0-703EE8C84EA5}"/>
              </a:ext>
            </a:extLst>
          </p:cNvPr>
          <p:cNvSpPr txBox="1"/>
          <p:nvPr/>
        </p:nvSpPr>
        <p:spPr>
          <a:xfrm>
            <a:off x="889951" y="976642"/>
            <a:ext cx="3532646" cy="507801"/>
          </a:xfrm>
          <a:prstGeom prst="rect">
            <a:avLst/>
          </a:prstGeom>
          <a:noFill/>
          <a:ln>
            <a:noFill/>
          </a:ln>
        </p:spPr>
        <p:txBody>
          <a:bodyPr spcFirstLastPara="1" wrap="square" lIns="91425" tIns="91425" rIns="91425" bIns="91425" anchor="t" anchorCtr="0">
            <a:spAutoFit/>
          </a:bodyPr>
          <a:lstStyle/>
          <a:p>
            <a:pPr lvl="0" algn="ctr" rtl="0">
              <a:lnSpc>
                <a:spcPct val="150000"/>
              </a:lnSpc>
              <a:spcBef>
                <a:spcPts val="0"/>
              </a:spcBef>
              <a:spcAft>
                <a:spcPts val="0"/>
              </a:spcAft>
              <a:buSzPts val="900"/>
            </a:pPr>
            <a:r>
              <a:rPr lang="en-US" b="1" dirty="0">
                <a:latin typeface="Nunito"/>
                <a:ea typeface="Nunito"/>
                <a:cs typeface="Nunito"/>
                <a:sym typeface="Nunito"/>
              </a:rPr>
              <a:t>Independent Variables : ‘X’ Dataset </a:t>
            </a:r>
          </a:p>
        </p:txBody>
      </p:sp>
      <p:sp>
        <p:nvSpPr>
          <p:cNvPr id="4" name="Google Shape;183;p8">
            <a:extLst>
              <a:ext uri="{FF2B5EF4-FFF2-40B4-BE49-F238E27FC236}">
                <a16:creationId xmlns:a16="http://schemas.microsoft.com/office/drawing/2014/main" id="{A8BF0E53-0B30-BA34-80B5-19E252348F06}"/>
              </a:ext>
            </a:extLst>
          </p:cNvPr>
          <p:cNvSpPr txBox="1"/>
          <p:nvPr/>
        </p:nvSpPr>
        <p:spPr>
          <a:xfrm>
            <a:off x="5967958" y="1243592"/>
            <a:ext cx="3165906" cy="507801"/>
          </a:xfrm>
          <a:prstGeom prst="rect">
            <a:avLst/>
          </a:prstGeom>
          <a:noFill/>
          <a:ln>
            <a:noFill/>
          </a:ln>
        </p:spPr>
        <p:txBody>
          <a:bodyPr spcFirstLastPara="1" wrap="square" lIns="91425" tIns="91425" rIns="91425" bIns="91425" anchor="t" anchorCtr="0">
            <a:spAutoFit/>
          </a:bodyPr>
          <a:lstStyle/>
          <a:p>
            <a:pPr lvl="0" algn="ctr" rtl="0">
              <a:lnSpc>
                <a:spcPct val="150000"/>
              </a:lnSpc>
              <a:spcBef>
                <a:spcPts val="0"/>
              </a:spcBef>
              <a:spcAft>
                <a:spcPts val="0"/>
              </a:spcAft>
              <a:buSzPts val="900"/>
            </a:pPr>
            <a:r>
              <a:rPr lang="en-US" b="1" dirty="0">
                <a:latin typeface="Nunito"/>
                <a:ea typeface="Nunito"/>
                <a:cs typeface="Nunito"/>
                <a:sym typeface="Nunito"/>
              </a:rPr>
              <a:t>Dependent Variable : ‘y’ Dataset</a:t>
            </a:r>
          </a:p>
        </p:txBody>
      </p:sp>
      <p:sp>
        <p:nvSpPr>
          <p:cNvPr id="11" name="Oval 10">
            <a:extLst>
              <a:ext uri="{FF2B5EF4-FFF2-40B4-BE49-F238E27FC236}">
                <a16:creationId xmlns:a16="http://schemas.microsoft.com/office/drawing/2014/main" id="{DC756B69-09F5-04E4-FA3A-FC79A1016B8F}"/>
              </a:ext>
            </a:extLst>
          </p:cNvPr>
          <p:cNvSpPr/>
          <p:nvPr/>
        </p:nvSpPr>
        <p:spPr>
          <a:xfrm>
            <a:off x="164670" y="1622073"/>
            <a:ext cx="939769" cy="897945"/>
          </a:xfrm>
          <a:prstGeom prst="ellipse">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latin typeface="Nunito" pitchFamily="2" charset="77"/>
              </a:rPr>
              <a:t>Brand name</a:t>
            </a:r>
          </a:p>
        </p:txBody>
      </p:sp>
      <p:sp>
        <p:nvSpPr>
          <p:cNvPr id="12" name="Oval 11">
            <a:extLst>
              <a:ext uri="{FF2B5EF4-FFF2-40B4-BE49-F238E27FC236}">
                <a16:creationId xmlns:a16="http://schemas.microsoft.com/office/drawing/2014/main" id="{AA8718B6-C640-AB2A-D8C7-701DBFB2C9E3}"/>
              </a:ext>
            </a:extLst>
          </p:cNvPr>
          <p:cNvSpPr/>
          <p:nvPr/>
        </p:nvSpPr>
        <p:spPr>
          <a:xfrm>
            <a:off x="1185282" y="1621304"/>
            <a:ext cx="939769" cy="897945"/>
          </a:xfrm>
          <a:prstGeom prst="ellipse">
            <a:avLst/>
          </a:prstGeom>
          <a:solidFill>
            <a:schemeClr val="tx1">
              <a:lumMod val="25000"/>
              <a:lumOff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OS</a:t>
            </a:r>
          </a:p>
        </p:txBody>
      </p:sp>
      <p:sp>
        <p:nvSpPr>
          <p:cNvPr id="13" name="Oval 12">
            <a:extLst>
              <a:ext uri="{FF2B5EF4-FFF2-40B4-BE49-F238E27FC236}">
                <a16:creationId xmlns:a16="http://schemas.microsoft.com/office/drawing/2014/main" id="{21B1C320-B8A0-B086-0FF9-52BEFCC7FA7F}"/>
              </a:ext>
            </a:extLst>
          </p:cNvPr>
          <p:cNvSpPr/>
          <p:nvPr/>
        </p:nvSpPr>
        <p:spPr>
          <a:xfrm>
            <a:off x="2192254" y="1621304"/>
            <a:ext cx="939769" cy="897945"/>
          </a:xfrm>
          <a:prstGeom prst="ellipse">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Screen size</a:t>
            </a:r>
          </a:p>
        </p:txBody>
      </p:sp>
      <p:sp>
        <p:nvSpPr>
          <p:cNvPr id="14" name="Oval 13">
            <a:extLst>
              <a:ext uri="{FF2B5EF4-FFF2-40B4-BE49-F238E27FC236}">
                <a16:creationId xmlns:a16="http://schemas.microsoft.com/office/drawing/2014/main" id="{679B4C28-D6DD-E4A6-751F-60ABD57C8AB2}"/>
              </a:ext>
            </a:extLst>
          </p:cNvPr>
          <p:cNvSpPr/>
          <p:nvPr/>
        </p:nvSpPr>
        <p:spPr>
          <a:xfrm>
            <a:off x="3199226" y="1621304"/>
            <a:ext cx="939769" cy="897945"/>
          </a:xfrm>
          <a:prstGeom prst="ellipse">
            <a:avLst/>
          </a:prstGeom>
          <a:solidFill>
            <a:schemeClr val="tx1">
              <a:lumMod val="25000"/>
              <a:lumOff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4G</a:t>
            </a:r>
          </a:p>
        </p:txBody>
      </p:sp>
      <p:sp>
        <p:nvSpPr>
          <p:cNvPr id="15" name="Oval 14">
            <a:extLst>
              <a:ext uri="{FF2B5EF4-FFF2-40B4-BE49-F238E27FC236}">
                <a16:creationId xmlns:a16="http://schemas.microsoft.com/office/drawing/2014/main" id="{A430F8B2-48DE-B2ED-A471-1922F8B4130C}"/>
              </a:ext>
            </a:extLst>
          </p:cNvPr>
          <p:cNvSpPr/>
          <p:nvPr/>
        </p:nvSpPr>
        <p:spPr>
          <a:xfrm>
            <a:off x="181899" y="2601406"/>
            <a:ext cx="939769" cy="897945"/>
          </a:xfrm>
          <a:prstGeom prst="ellipse">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5G</a:t>
            </a:r>
          </a:p>
        </p:txBody>
      </p:sp>
      <p:sp>
        <p:nvSpPr>
          <p:cNvPr id="16" name="Oval 15">
            <a:extLst>
              <a:ext uri="{FF2B5EF4-FFF2-40B4-BE49-F238E27FC236}">
                <a16:creationId xmlns:a16="http://schemas.microsoft.com/office/drawing/2014/main" id="{5E00EF8B-58CC-C294-DBF5-BA47B7740E00}"/>
              </a:ext>
            </a:extLst>
          </p:cNvPr>
          <p:cNvSpPr/>
          <p:nvPr/>
        </p:nvSpPr>
        <p:spPr>
          <a:xfrm>
            <a:off x="1202511" y="2600637"/>
            <a:ext cx="939769" cy="897945"/>
          </a:xfrm>
          <a:prstGeom prst="ellipse">
            <a:avLst/>
          </a:prstGeom>
          <a:solidFill>
            <a:schemeClr val="tx1">
              <a:lumMod val="25000"/>
              <a:lumOff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Main camera</a:t>
            </a:r>
          </a:p>
        </p:txBody>
      </p:sp>
      <p:sp>
        <p:nvSpPr>
          <p:cNvPr id="17" name="Oval 16">
            <a:extLst>
              <a:ext uri="{FF2B5EF4-FFF2-40B4-BE49-F238E27FC236}">
                <a16:creationId xmlns:a16="http://schemas.microsoft.com/office/drawing/2014/main" id="{8472357A-BD29-8EF8-CBE9-AE648659CC52}"/>
              </a:ext>
            </a:extLst>
          </p:cNvPr>
          <p:cNvSpPr/>
          <p:nvPr/>
        </p:nvSpPr>
        <p:spPr>
          <a:xfrm>
            <a:off x="2209483" y="2600637"/>
            <a:ext cx="939769" cy="897945"/>
          </a:xfrm>
          <a:prstGeom prst="ellipse">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Selfie camera</a:t>
            </a:r>
          </a:p>
        </p:txBody>
      </p:sp>
      <p:sp>
        <p:nvSpPr>
          <p:cNvPr id="18" name="Oval 17">
            <a:extLst>
              <a:ext uri="{FF2B5EF4-FFF2-40B4-BE49-F238E27FC236}">
                <a16:creationId xmlns:a16="http://schemas.microsoft.com/office/drawing/2014/main" id="{9AFC8B9F-ADD8-650E-9A9F-A831F8934D81}"/>
              </a:ext>
            </a:extLst>
          </p:cNvPr>
          <p:cNvSpPr/>
          <p:nvPr/>
        </p:nvSpPr>
        <p:spPr>
          <a:xfrm>
            <a:off x="3216455" y="2600637"/>
            <a:ext cx="939769" cy="897945"/>
          </a:xfrm>
          <a:prstGeom prst="ellipse">
            <a:avLst/>
          </a:prstGeom>
          <a:solidFill>
            <a:schemeClr val="tx1">
              <a:lumMod val="25000"/>
              <a:lumOff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Internal Memory</a:t>
            </a:r>
          </a:p>
        </p:txBody>
      </p:sp>
      <p:sp>
        <p:nvSpPr>
          <p:cNvPr id="19" name="Oval 18">
            <a:extLst>
              <a:ext uri="{FF2B5EF4-FFF2-40B4-BE49-F238E27FC236}">
                <a16:creationId xmlns:a16="http://schemas.microsoft.com/office/drawing/2014/main" id="{CAA5AD64-A787-79D2-97B3-33BDA03C5D8A}"/>
              </a:ext>
            </a:extLst>
          </p:cNvPr>
          <p:cNvSpPr/>
          <p:nvPr/>
        </p:nvSpPr>
        <p:spPr>
          <a:xfrm>
            <a:off x="192084" y="3580739"/>
            <a:ext cx="939769" cy="897945"/>
          </a:xfrm>
          <a:prstGeom prst="ellipse">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RAM</a:t>
            </a:r>
          </a:p>
        </p:txBody>
      </p:sp>
      <p:sp>
        <p:nvSpPr>
          <p:cNvPr id="20" name="Oval 19">
            <a:extLst>
              <a:ext uri="{FF2B5EF4-FFF2-40B4-BE49-F238E27FC236}">
                <a16:creationId xmlns:a16="http://schemas.microsoft.com/office/drawing/2014/main" id="{074DE656-517E-E716-EDA0-F71FBA389980}"/>
              </a:ext>
            </a:extLst>
          </p:cNvPr>
          <p:cNvSpPr/>
          <p:nvPr/>
        </p:nvSpPr>
        <p:spPr>
          <a:xfrm>
            <a:off x="1212696" y="3579970"/>
            <a:ext cx="939769" cy="897945"/>
          </a:xfrm>
          <a:prstGeom prst="ellipse">
            <a:avLst/>
          </a:prstGeom>
          <a:solidFill>
            <a:schemeClr val="tx1">
              <a:lumMod val="25000"/>
              <a:lumOff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Battery</a:t>
            </a:r>
          </a:p>
        </p:txBody>
      </p:sp>
      <p:sp>
        <p:nvSpPr>
          <p:cNvPr id="21" name="Oval 20">
            <a:extLst>
              <a:ext uri="{FF2B5EF4-FFF2-40B4-BE49-F238E27FC236}">
                <a16:creationId xmlns:a16="http://schemas.microsoft.com/office/drawing/2014/main" id="{278CD64B-34ED-CB4D-8F16-258E394C28E8}"/>
              </a:ext>
            </a:extLst>
          </p:cNvPr>
          <p:cNvSpPr/>
          <p:nvPr/>
        </p:nvSpPr>
        <p:spPr>
          <a:xfrm>
            <a:off x="2219668" y="3579970"/>
            <a:ext cx="939769" cy="897945"/>
          </a:xfrm>
          <a:prstGeom prst="ellipse">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Weight</a:t>
            </a:r>
          </a:p>
        </p:txBody>
      </p:sp>
      <p:sp>
        <p:nvSpPr>
          <p:cNvPr id="22" name="Oval 21">
            <a:extLst>
              <a:ext uri="{FF2B5EF4-FFF2-40B4-BE49-F238E27FC236}">
                <a16:creationId xmlns:a16="http://schemas.microsoft.com/office/drawing/2014/main" id="{8747463F-AA9E-E5CE-3A47-4AA343CF58D3}"/>
              </a:ext>
            </a:extLst>
          </p:cNvPr>
          <p:cNvSpPr/>
          <p:nvPr/>
        </p:nvSpPr>
        <p:spPr>
          <a:xfrm>
            <a:off x="3226640" y="3579970"/>
            <a:ext cx="939769" cy="897945"/>
          </a:xfrm>
          <a:prstGeom prst="ellipse">
            <a:avLst/>
          </a:prstGeom>
          <a:solidFill>
            <a:schemeClr val="tx1">
              <a:lumMod val="25000"/>
              <a:lumOff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Y</a:t>
            </a:r>
            <a:r>
              <a:rPr lang="en-US" sz="1000" dirty="0">
                <a:solidFill>
                  <a:schemeClr val="tx1"/>
                </a:solidFill>
              </a:rPr>
              <a:t>e</a:t>
            </a:r>
            <a:r>
              <a:rPr lang="en-AE" sz="1000" dirty="0">
                <a:solidFill>
                  <a:schemeClr val="tx1"/>
                </a:solidFill>
              </a:rPr>
              <a:t>ars since release</a:t>
            </a:r>
          </a:p>
        </p:txBody>
      </p:sp>
      <p:sp>
        <p:nvSpPr>
          <p:cNvPr id="24" name="Oval 23">
            <a:extLst>
              <a:ext uri="{FF2B5EF4-FFF2-40B4-BE49-F238E27FC236}">
                <a16:creationId xmlns:a16="http://schemas.microsoft.com/office/drawing/2014/main" id="{F573E31B-714D-9CEF-9B90-1BEA16ADDFBB}"/>
              </a:ext>
            </a:extLst>
          </p:cNvPr>
          <p:cNvSpPr/>
          <p:nvPr/>
        </p:nvSpPr>
        <p:spPr>
          <a:xfrm>
            <a:off x="4109926" y="2100572"/>
            <a:ext cx="939769" cy="897945"/>
          </a:xfrm>
          <a:prstGeom prst="ellipse">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Days used</a:t>
            </a:r>
          </a:p>
        </p:txBody>
      </p:sp>
      <p:sp>
        <p:nvSpPr>
          <p:cNvPr id="25" name="Oval 24">
            <a:extLst>
              <a:ext uri="{FF2B5EF4-FFF2-40B4-BE49-F238E27FC236}">
                <a16:creationId xmlns:a16="http://schemas.microsoft.com/office/drawing/2014/main" id="{217F45E1-316B-48CA-73C4-F52FBA8D2652}"/>
              </a:ext>
            </a:extLst>
          </p:cNvPr>
          <p:cNvSpPr/>
          <p:nvPr/>
        </p:nvSpPr>
        <p:spPr>
          <a:xfrm>
            <a:off x="4109926" y="3160119"/>
            <a:ext cx="939769" cy="897945"/>
          </a:xfrm>
          <a:prstGeom prst="ellipse">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000" dirty="0">
                <a:solidFill>
                  <a:schemeClr val="tx1"/>
                </a:solidFill>
              </a:rPr>
              <a:t>Norm. new price</a:t>
            </a:r>
          </a:p>
        </p:txBody>
      </p:sp>
      <p:sp>
        <p:nvSpPr>
          <p:cNvPr id="27" name="Oval 26">
            <a:extLst>
              <a:ext uri="{FF2B5EF4-FFF2-40B4-BE49-F238E27FC236}">
                <a16:creationId xmlns:a16="http://schemas.microsoft.com/office/drawing/2014/main" id="{B12AAE6F-19CA-9F34-C8F0-6897F2801D37}"/>
              </a:ext>
            </a:extLst>
          </p:cNvPr>
          <p:cNvSpPr/>
          <p:nvPr/>
        </p:nvSpPr>
        <p:spPr>
          <a:xfrm>
            <a:off x="6738434" y="2100572"/>
            <a:ext cx="1677909" cy="1582318"/>
          </a:xfrm>
          <a:prstGeom prst="ellipse">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dirty="0">
                <a:solidFill>
                  <a:schemeClr val="tx1"/>
                </a:solidFill>
                <a:latin typeface="Nunito" pitchFamily="2" charset="77"/>
              </a:rPr>
              <a:t>Normalised U</a:t>
            </a:r>
            <a:r>
              <a:rPr lang="en-US" dirty="0">
                <a:solidFill>
                  <a:schemeClr val="tx1"/>
                </a:solidFill>
                <a:latin typeface="Nunito" pitchFamily="2" charset="77"/>
              </a:rPr>
              <a:t>s</a:t>
            </a:r>
            <a:r>
              <a:rPr lang="en-AE" dirty="0">
                <a:solidFill>
                  <a:schemeClr val="tx1"/>
                </a:solidFill>
                <a:latin typeface="Nunito" pitchFamily="2" charset="77"/>
              </a:rPr>
              <a:t>ed prices</a:t>
            </a:r>
          </a:p>
        </p:txBody>
      </p:sp>
      <p:sp>
        <p:nvSpPr>
          <p:cNvPr id="30" name="Left Bracket 29">
            <a:extLst>
              <a:ext uri="{FF2B5EF4-FFF2-40B4-BE49-F238E27FC236}">
                <a16:creationId xmlns:a16="http://schemas.microsoft.com/office/drawing/2014/main" id="{23509D1C-4644-6E7E-05DD-21F03E50BA4D}"/>
              </a:ext>
            </a:extLst>
          </p:cNvPr>
          <p:cNvSpPr/>
          <p:nvPr/>
        </p:nvSpPr>
        <p:spPr>
          <a:xfrm>
            <a:off x="116958" y="1414130"/>
            <a:ext cx="85592" cy="3179135"/>
          </a:xfrm>
          <a:prstGeom prst="leftBracket">
            <a:avLst/>
          </a:prstGeom>
          <a:noFill/>
          <a:ln>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dirty="0"/>
          </a:p>
        </p:txBody>
      </p:sp>
      <p:sp>
        <p:nvSpPr>
          <p:cNvPr id="31" name="Right Bracket 30">
            <a:extLst>
              <a:ext uri="{FF2B5EF4-FFF2-40B4-BE49-F238E27FC236}">
                <a16:creationId xmlns:a16="http://schemas.microsoft.com/office/drawing/2014/main" id="{268B6514-BA48-9471-7533-E14C28034815}"/>
              </a:ext>
            </a:extLst>
          </p:cNvPr>
          <p:cNvSpPr/>
          <p:nvPr/>
        </p:nvSpPr>
        <p:spPr>
          <a:xfrm>
            <a:off x="5109999" y="1414131"/>
            <a:ext cx="45719" cy="3179134"/>
          </a:xfrm>
          <a:prstGeom prst="rightBracket">
            <a:avLst/>
          </a:prstGeom>
          <a:ln>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sp>
        <p:nvSpPr>
          <p:cNvPr id="34" name="Left Bracket 33">
            <a:extLst>
              <a:ext uri="{FF2B5EF4-FFF2-40B4-BE49-F238E27FC236}">
                <a16:creationId xmlns:a16="http://schemas.microsoft.com/office/drawing/2014/main" id="{3D2A40ED-9264-C3B4-7F12-63D627222774}"/>
              </a:ext>
            </a:extLst>
          </p:cNvPr>
          <p:cNvSpPr/>
          <p:nvPr/>
        </p:nvSpPr>
        <p:spPr>
          <a:xfrm>
            <a:off x="6621603" y="1977656"/>
            <a:ext cx="45719" cy="1993410"/>
          </a:xfrm>
          <a:prstGeom prst="leftBracket">
            <a:avLst/>
          </a:prstGeom>
          <a:noFill/>
          <a:ln>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dirty="0"/>
          </a:p>
        </p:txBody>
      </p:sp>
      <p:sp>
        <p:nvSpPr>
          <p:cNvPr id="35" name="Right Bracket 34">
            <a:extLst>
              <a:ext uri="{FF2B5EF4-FFF2-40B4-BE49-F238E27FC236}">
                <a16:creationId xmlns:a16="http://schemas.microsoft.com/office/drawing/2014/main" id="{368B23A0-54E6-95DA-2827-1448D35CC870}"/>
              </a:ext>
            </a:extLst>
          </p:cNvPr>
          <p:cNvSpPr/>
          <p:nvPr/>
        </p:nvSpPr>
        <p:spPr>
          <a:xfrm>
            <a:off x="8487455" y="1977656"/>
            <a:ext cx="45719" cy="1993410"/>
          </a:xfrm>
          <a:prstGeom prst="rightBracket">
            <a:avLst/>
          </a:prstGeom>
          <a:ln>
            <a:solidFill>
              <a:schemeClr val="tx2"/>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cxnSp>
        <p:nvCxnSpPr>
          <p:cNvPr id="37" name="Straight Connector 36">
            <a:extLst>
              <a:ext uri="{FF2B5EF4-FFF2-40B4-BE49-F238E27FC236}">
                <a16:creationId xmlns:a16="http://schemas.microsoft.com/office/drawing/2014/main" id="{542B615D-B63E-2463-5026-81441B078E94}"/>
              </a:ext>
            </a:extLst>
          </p:cNvPr>
          <p:cNvCxnSpPr>
            <a:stCxn id="12" idx="3"/>
            <a:endCxn id="15" idx="7"/>
          </p:cNvCxnSpPr>
          <p:nvPr/>
        </p:nvCxnSpPr>
        <p:spPr>
          <a:xfrm flipH="1">
            <a:off x="984042" y="2387748"/>
            <a:ext cx="338866" cy="345159"/>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9F8AE3B8-CA69-E35C-8A0B-8046DDD57EEC}"/>
              </a:ext>
            </a:extLst>
          </p:cNvPr>
          <p:cNvCxnSpPr>
            <a:stCxn id="16" idx="1"/>
            <a:endCxn id="11" idx="5"/>
          </p:cNvCxnSpPr>
          <p:nvPr/>
        </p:nvCxnSpPr>
        <p:spPr>
          <a:xfrm flipH="1" flipV="1">
            <a:off x="966813" y="2388517"/>
            <a:ext cx="373324" cy="343621"/>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5C8471A5-AEE7-8770-AD98-5F4B13944D5D}"/>
              </a:ext>
            </a:extLst>
          </p:cNvPr>
          <p:cNvCxnSpPr>
            <a:stCxn id="17" idx="1"/>
            <a:endCxn id="12" idx="5"/>
          </p:cNvCxnSpPr>
          <p:nvPr/>
        </p:nvCxnSpPr>
        <p:spPr>
          <a:xfrm flipH="1" flipV="1">
            <a:off x="1987425" y="2387748"/>
            <a:ext cx="359684" cy="34439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CA0BFC58-CB26-B784-B826-FD3A50550626}"/>
              </a:ext>
            </a:extLst>
          </p:cNvPr>
          <p:cNvCxnSpPr>
            <a:stCxn id="13" idx="3"/>
            <a:endCxn id="16" idx="7"/>
          </p:cNvCxnSpPr>
          <p:nvPr/>
        </p:nvCxnSpPr>
        <p:spPr>
          <a:xfrm flipH="1">
            <a:off x="2004654" y="2387748"/>
            <a:ext cx="325226" cy="34439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E195F828-D7F6-DF7D-B22F-8754195C3BB8}"/>
              </a:ext>
            </a:extLst>
          </p:cNvPr>
          <p:cNvCxnSpPr>
            <a:stCxn id="14" idx="3"/>
            <a:endCxn id="17" idx="7"/>
          </p:cNvCxnSpPr>
          <p:nvPr/>
        </p:nvCxnSpPr>
        <p:spPr>
          <a:xfrm flipH="1">
            <a:off x="3011626" y="2387748"/>
            <a:ext cx="325226" cy="34439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4984718A-9077-14B6-6F65-E4B421B1D334}"/>
              </a:ext>
            </a:extLst>
          </p:cNvPr>
          <p:cNvCxnSpPr>
            <a:stCxn id="18" idx="1"/>
            <a:endCxn id="13" idx="5"/>
          </p:cNvCxnSpPr>
          <p:nvPr/>
        </p:nvCxnSpPr>
        <p:spPr>
          <a:xfrm flipH="1" flipV="1">
            <a:off x="2994397" y="2387748"/>
            <a:ext cx="359684" cy="34439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a:extLst>
              <a:ext uri="{FF2B5EF4-FFF2-40B4-BE49-F238E27FC236}">
                <a16:creationId xmlns:a16="http://schemas.microsoft.com/office/drawing/2014/main" id="{79E44139-E71E-B8D4-C40A-833000E31877}"/>
              </a:ext>
            </a:extLst>
          </p:cNvPr>
          <p:cNvCxnSpPr>
            <a:stCxn id="18" idx="3"/>
            <a:endCxn id="21" idx="7"/>
          </p:cNvCxnSpPr>
          <p:nvPr/>
        </p:nvCxnSpPr>
        <p:spPr>
          <a:xfrm flipH="1">
            <a:off x="3021811" y="3367081"/>
            <a:ext cx="332270" cy="34439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5A0CE84C-05C2-AFC1-E172-97DA348EABBB}"/>
              </a:ext>
            </a:extLst>
          </p:cNvPr>
          <p:cNvCxnSpPr>
            <a:stCxn id="22" idx="1"/>
            <a:endCxn id="17" idx="5"/>
          </p:cNvCxnSpPr>
          <p:nvPr/>
        </p:nvCxnSpPr>
        <p:spPr>
          <a:xfrm flipH="1" flipV="1">
            <a:off x="3011626" y="3367081"/>
            <a:ext cx="352640" cy="34439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6E8F34DC-9231-DC93-6981-631712992E19}"/>
              </a:ext>
            </a:extLst>
          </p:cNvPr>
          <p:cNvCxnSpPr>
            <a:stCxn id="17" idx="3"/>
            <a:endCxn id="20" idx="7"/>
          </p:cNvCxnSpPr>
          <p:nvPr/>
        </p:nvCxnSpPr>
        <p:spPr>
          <a:xfrm flipH="1">
            <a:off x="2014839" y="3367081"/>
            <a:ext cx="332270" cy="34439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0B7421FB-D2B0-BEE3-7D75-43B9AB82A5A4}"/>
              </a:ext>
            </a:extLst>
          </p:cNvPr>
          <p:cNvCxnSpPr>
            <a:stCxn id="21" idx="1"/>
            <a:endCxn id="16" idx="5"/>
          </p:cNvCxnSpPr>
          <p:nvPr/>
        </p:nvCxnSpPr>
        <p:spPr>
          <a:xfrm flipH="1" flipV="1">
            <a:off x="2004654" y="3367081"/>
            <a:ext cx="352640" cy="34439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7ACB1248-DDE8-71E6-86E9-F7D58D8C5289}"/>
              </a:ext>
            </a:extLst>
          </p:cNvPr>
          <p:cNvCxnSpPr>
            <a:stCxn id="20" idx="1"/>
            <a:endCxn id="15" idx="5"/>
          </p:cNvCxnSpPr>
          <p:nvPr/>
        </p:nvCxnSpPr>
        <p:spPr>
          <a:xfrm flipH="1" flipV="1">
            <a:off x="984042" y="3367850"/>
            <a:ext cx="366280" cy="343621"/>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9" name="Straight Connector 128">
            <a:extLst>
              <a:ext uri="{FF2B5EF4-FFF2-40B4-BE49-F238E27FC236}">
                <a16:creationId xmlns:a16="http://schemas.microsoft.com/office/drawing/2014/main" id="{7B30FB88-BA89-79A0-9A57-E5A1674E527C}"/>
              </a:ext>
            </a:extLst>
          </p:cNvPr>
          <p:cNvCxnSpPr>
            <a:stCxn id="16" idx="3"/>
            <a:endCxn id="19" idx="7"/>
          </p:cNvCxnSpPr>
          <p:nvPr/>
        </p:nvCxnSpPr>
        <p:spPr>
          <a:xfrm flipH="1">
            <a:off x="994227" y="3367081"/>
            <a:ext cx="345910" cy="345159"/>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1" name="Straight Connector 130">
            <a:extLst>
              <a:ext uri="{FF2B5EF4-FFF2-40B4-BE49-F238E27FC236}">
                <a16:creationId xmlns:a16="http://schemas.microsoft.com/office/drawing/2014/main" id="{050D62D5-5A25-F38D-7D4F-A46CFD75FF38}"/>
              </a:ext>
            </a:extLst>
          </p:cNvPr>
          <p:cNvCxnSpPr>
            <a:cxnSpLocks/>
            <a:stCxn id="24" idx="2"/>
            <a:endCxn id="14" idx="5"/>
          </p:cNvCxnSpPr>
          <p:nvPr/>
        </p:nvCxnSpPr>
        <p:spPr>
          <a:xfrm flipH="1" flipV="1">
            <a:off x="4001369" y="2387748"/>
            <a:ext cx="108557" cy="161797"/>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3" name="Straight Connector 132">
            <a:extLst>
              <a:ext uri="{FF2B5EF4-FFF2-40B4-BE49-F238E27FC236}">
                <a16:creationId xmlns:a16="http://schemas.microsoft.com/office/drawing/2014/main" id="{B40661D4-C00B-8F2C-9BCB-136E4104428F}"/>
              </a:ext>
            </a:extLst>
          </p:cNvPr>
          <p:cNvCxnSpPr>
            <a:stCxn id="24" idx="2"/>
            <a:endCxn id="18" idx="7"/>
          </p:cNvCxnSpPr>
          <p:nvPr/>
        </p:nvCxnSpPr>
        <p:spPr>
          <a:xfrm flipH="1">
            <a:off x="4018598" y="2549545"/>
            <a:ext cx="91328" cy="182593"/>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5" name="Straight Connector 134">
            <a:extLst>
              <a:ext uri="{FF2B5EF4-FFF2-40B4-BE49-F238E27FC236}">
                <a16:creationId xmlns:a16="http://schemas.microsoft.com/office/drawing/2014/main" id="{55617301-00EA-7FE2-A29F-4436DB6DD135}"/>
              </a:ext>
            </a:extLst>
          </p:cNvPr>
          <p:cNvCxnSpPr>
            <a:stCxn id="24" idx="4"/>
            <a:endCxn id="25" idx="0"/>
          </p:cNvCxnSpPr>
          <p:nvPr/>
        </p:nvCxnSpPr>
        <p:spPr>
          <a:xfrm>
            <a:off x="4579811" y="2998517"/>
            <a:ext cx="0" cy="161602"/>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6" name="Straight Connector 145">
            <a:extLst>
              <a:ext uri="{FF2B5EF4-FFF2-40B4-BE49-F238E27FC236}">
                <a16:creationId xmlns:a16="http://schemas.microsoft.com/office/drawing/2014/main" id="{3AA35E57-7ACB-8FA7-A745-6C3B28E317D3}"/>
              </a:ext>
            </a:extLst>
          </p:cNvPr>
          <p:cNvCxnSpPr>
            <a:cxnSpLocks/>
          </p:cNvCxnSpPr>
          <p:nvPr/>
        </p:nvCxnSpPr>
        <p:spPr>
          <a:xfrm flipH="1" flipV="1">
            <a:off x="4003839" y="3367081"/>
            <a:ext cx="108557" cy="161797"/>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a:extLst>
              <a:ext uri="{FF2B5EF4-FFF2-40B4-BE49-F238E27FC236}">
                <a16:creationId xmlns:a16="http://schemas.microsoft.com/office/drawing/2014/main" id="{A16670C3-F7C1-5526-7388-BBBF0897949B}"/>
              </a:ext>
            </a:extLst>
          </p:cNvPr>
          <p:cNvCxnSpPr/>
          <p:nvPr/>
        </p:nvCxnSpPr>
        <p:spPr>
          <a:xfrm flipH="1">
            <a:off x="4021068" y="3528878"/>
            <a:ext cx="91328" cy="182593"/>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8" name="Picture 147">
            <a:extLst>
              <a:ext uri="{FF2B5EF4-FFF2-40B4-BE49-F238E27FC236}">
                <a16:creationId xmlns:a16="http://schemas.microsoft.com/office/drawing/2014/main" id="{2B9BB1AF-DE51-09EE-326C-3F7350056B61}"/>
              </a:ext>
            </a:extLst>
          </p:cNvPr>
          <p:cNvPicPr>
            <a:picLocks noChangeAspect="1"/>
          </p:cNvPicPr>
          <p:nvPr/>
        </p:nvPicPr>
        <p:blipFill>
          <a:blip r:embed="rId3"/>
          <a:stretch>
            <a:fillRect/>
          </a:stretch>
        </p:blipFill>
        <p:spPr>
          <a:xfrm rot="9914923">
            <a:off x="5261861" y="2654325"/>
            <a:ext cx="1237484" cy="633651"/>
          </a:xfrm>
          <a:prstGeom prst="rect">
            <a:avLst/>
          </a:prstGeom>
        </p:spPr>
      </p:pic>
      <p:sp>
        <p:nvSpPr>
          <p:cNvPr id="2" name="TextBox 1">
            <a:extLst>
              <a:ext uri="{FF2B5EF4-FFF2-40B4-BE49-F238E27FC236}">
                <a16:creationId xmlns:a16="http://schemas.microsoft.com/office/drawing/2014/main" id="{83BB8C4F-1424-86E0-19D6-E4F9B3C18114}"/>
              </a:ext>
            </a:extLst>
          </p:cNvPr>
          <p:cNvSpPr txBox="1"/>
          <p:nvPr/>
        </p:nvSpPr>
        <p:spPr>
          <a:xfrm>
            <a:off x="5258675" y="3188859"/>
            <a:ext cx="1256905" cy="246221"/>
          </a:xfrm>
          <a:prstGeom prst="rect">
            <a:avLst/>
          </a:prstGeom>
          <a:noFill/>
        </p:spPr>
        <p:txBody>
          <a:bodyPr wrap="square" rtlCol="0">
            <a:spAutoFit/>
          </a:bodyPr>
          <a:lstStyle/>
          <a:p>
            <a:pPr algn="ctr"/>
            <a:r>
              <a:rPr lang="en-AE" sz="1000" dirty="0">
                <a:solidFill>
                  <a:schemeClr val="tx1"/>
                </a:solidFill>
                <a:latin typeface="Nunito" pitchFamily="2" charset="77"/>
              </a:rPr>
              <a:t>Linear Regression</a:t>
            </a:r>
          </a:p>
        </p:txBody>
      </p:sp>
    </p:spTree>
    <p:extLst>
      <p:ext uri="{BB962C8B-B14F-4D97-AF65-F5344CB8AC3E}">
        <p14:creationId xmlns:p14="http://schemas.microsoft.com/office/powerpoint/2010/main" val="3460584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Step 3 – Getting Dummy Variables</a:t>
            </a:r>
            <a:endParaRPr dirty="0">
              <a:solidFill>
                <a:srgbClr val="1974D2"/>
              </a:solidFill>
            </a:endParaRPr>
          </a:p>
        </p:txBody>
      </p:sp>
      <p:graphicFrame>
        <p:nvGraphicFramePr>
          <p:cNvPr id="6" name="Table 17">
            <a:extLst>
              <a:ext uri="{FF2B5EF4-FFF2-40B4-BE49-F238E27FC236}">
                <a16:creationId xmlns:a16="http://schemas.microsoft.com/office/drawing/2014/main" id="{4D6DBA31-DC55-C920-A964-BAAF349BA86D}"/>
              </a:ext>
            </a:extLst>
          </p:cNvPr>
          <p:cNvGraphicFramePr>
            <a:graphicFrameLocks noGrp="1"/>
          </p:cNvGraphicFramePr>
          <p:nvPr>
            <p:extLst>
              <p:ext uri="{D42A27DB-BD31-4B8C-83A1-F6EECF244321}">
                <p14:modId xmlns:p14="http://schemas.microsoft.com/office/powerpoint/2010/main" val="295563638"/>
              </p:ext>
            </p:extLst>
          </p:nvPr>
        </p:nvGraphicFramePr>
        <p:xfrm>
          <a:off x="351949" y="1244009"/>
          <a:ext cx="3166014" cy="1493400"/>
        </p:xfrm>
        <a:graphic>
          <a:graphicData uri="http://schemas.openxmlformats.org/drawingml/2006/table">
            <a:tbl>
              <a:tblPr firstRow="1" bandRow="1">
                <a:effectLst/>
                <a:tableStyleId>{2D5ABB26-0587-4C30-8999-92F81FD0307C}</a:tableStyleId>
              </a:tblPr>
              <a:tblGrid>
                <a:gridCol w="1362219">
                  <a:extLst>
                    <a:ext uri="{9D8B030D-6E8A-4147-A177-3AD203B41FA5}">
                      <a16:colId xmlns:a16="http://schemas.microsoft.com/office/drawing/2014/main" val="969459435"/>
                    </a:ext>
                  </a:extLst>
                </a:gridCol>
                <a:gridCol w="1803795">
                  <a:extLst>
                    <a:ext uri="{9D8B030D-6E8A-4147-A177-3AD203B41FA5}">
                      <a16:colId xmlns:a16="http://schemas.microsoft.com/office/drawing/2014/main" val="1486237476"/>
                    </a:ext>
                  </a:extLst>
                </a:gridCol>
              </a:tblGrid>
              <a:tr h="178217">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744011867"/>
                  </a:ext>
                </a:extLst>
              </a:tr>
              <a:tr h="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brand_name</a:t>
                      </a:r>
                      <a:endParaRPr lang="en-U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850" dirty="0">
                          <a:latin typeface="Nunito" panose="020B0604020202020204" charset="0"/>
                          <a:cs typeface="Lato"/>
                          <a:sym typeface="Lato"/>
                        </a:rPr>
                        <a:t>Name of manufacturing brand</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0399377"/>
                  </a:ext>
                </a:extLst>
              </a:tr>
              <a:tr h="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os</a:t>
                      </a:r>
                      <a:endParaRPr lang="en-U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OS on which the device runs</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020905"/>
                  </a:ext>
                </a:extLst>
              </a:tr>
              <a:tr h="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a:t>4g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Whether 4g is available or not</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034388"/>
                  </a:ext>
                </a:extLst>
              </a:tr>
              <a:tr h="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a:t>5g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Whether 5g is available or not</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4419916"/>
                  </a:ext>
                </a:extLst>
              </a:tr>
            </a:tbl>
          </a:graphicData>
        </a:graphic>
      </p:graphicFrame>
      <p:sp>
        <p:nvSpPr>
          <p:cNvPr id="7" name="TextBox 6">
            <a:extLst>
              <a:ext uri="{FF2B5EF4-FFF2-40B4-BE49-F238E27FC236}">
                <a16:creationId xmlns:a16="http://schemas.microsoft.com/office/drawing/2014/main" id="{1B93D447-20CD-8EDC-5B75-05D9EFBE1031}"/>
              </a:ext>
            </a:extLst>
          </p:cNvPr>
          <p:cNvSpPr txBox="1"/>
          <p:nvPr/>
        </p:nvSpPr>
        <p:spPr>
          <a:xfrm>
            <a:off x="401051" y="863837"/>
            <a:ext cx="3116912" cy="307777"/>
          </a:xfrm>
          <a:prstGeom prst="rect">
            <a:avLst/>
          </a:prstGeom>
          <a:noFill/>
        </p:spPr>
        <p:txBody>
          <a:bodyPr wrap="square" rtlCol="0">
            <a:spAutoFit/>
          </a:bodyPr>
          <a:lstStyle/>
          <a:p>
            <a:pPr algn="ctr"/>
            <a:r>
              <a:rPr lang="en-AE" dirty="0">
                <a:latin typeface="Nunito" pitchFamily="2" charset="77"/>
              </a:rPr>
              <a:t>Categorical Variables</a:t>
            </a:r>
          </a:p>
        </p:txBody>
      </p:sp>
      <p:sp>
        <p:nvSpPr>
          <p:cNvPr id="8" name="TextBox 7">
            <a:extLst>
              <a:ext uri="{FF2B5EF4-FFF2-40B4-BE49-F238E27FC236}">
                <a16:creationId xmlns:a16="http://schemas.microsoft.com/office/drawing/2014/main" id="{D2E7BF7A-B6D0-311A-AA41-889C9EAA3136}"/>
              </a:ext>
            </a:extLst>
          </p:cNvPr>
          <p:cNvSpPr txBox="1"/>
          <p:nvPr/>
        </p:nvSpPr>
        <p:spPr>
          <a:xfrm>
            <a:off x="3872285" y="863837"/>
            <a:ext cx="4468633" cy="2123658"/>
          </a:xfrm>
          <a:prstGeom prst="rect">
            <a:avLst/>
          </a:prstGeom>
          <a:noFill/>
        </p:spPr>
        <p:txBody>
          <a:bodyPr wrap="square" rtlCol="0">
            <a:spAutoFit/>
          </a:bodyPr>
          <a:lstStyle/>
          <a:p>
            <a:r>
              <a:rPr lang="en-US" sz="1200" dirty="0">
                <a:effectLst/>
                <a:latin typeface="Nunito" pitchFamily="2" charset="77"/>
              </a:rPr>
              <a:t>When one or more predictors are categorical. A set of </a:t>
            </a:r>
            <a:r>
              <a:rPr lang="en-US" sz="1200" b="1" i="1" dirty="0">
                <a:effectLst/>
                <a:latin typeface="Nunito" pitchFamily="2" charset="77"/>
              </a:rPr>
              <a:t>dummy variables </a:t>
            </a:r>
            <a:r>
              <a:rPr lang="en-US" sz="1200" dirty="0">
                <a:effectLst/>
                <a:latin typeface="Nunito" pitchFamily="2" charset="77"/>
              </a:rPr>
              <a:t>or </a:t>
            </a:r>
            <a:r>
              <a:rPr lang="en-US" sz="1200" b="1" i="1" dirty="0">
                <a:effectLst/>
                <a:latin typeface="Nunito" pitchFamily="2" charset="77"/>
              </a:rPr>
              <a:t>indicator variables </a:t>
            </a:r>
            <a:r>
              <a:rPr lang="en-US" sz="1200" dirty="0">
                <a:effectLst/>
                <a:latin typeface="Nunito" pitchFamily="2" charset="77"/>
              </a:rPr>
              <a:t>is introduced corresponding to each categorical variable. A discrete variable with 𝑚 categories is represented by a set of 𝑚−1 dummy variables. </a:t>
            </a:r>
            <a:br>
              <a:rPr lang="en-US" sz="1200" dirty="0">
                <a:effectLst/>
                <a:latin typeface="Nunito" pitchFamily="2" charset="77"/>
              </a:rPr>
            </a:br>
            <a:endParaRPr lang="en-US" sz="1200" dirty="0">
              <a:effectLst/>
              <a:latin typeface="Nunito" pitchFamily="2" charset="77"/>
            </a:endParaRPr>
          </a:p>
          <a:p>
            <a:pPr marL="285750" indent="-285750">
              <a:buFont typeface="Arial" panose="020B0604020202020204" pitchFamily="34" charset="0"/>
              <a:buChar char="•"/>
            </a:pPr>
            <a:r>
              <a:rPr lang="en-US" sz="1200" dirty="0">
                <a:latin typeface="Nunito" pitchFamily="2" charset="77"/>
              </a:rPr>
              <a:t>We want to predict the prices of the used phones using the regression model.</a:t>
            </a:r>
          </a:p>
          <a:p>
            <a:pPr marL="285750" indent="-285750">
              <a:buFont typeface="Arial" panose="020B0604020202020204" pitchFamily="34" charset="0"/>
              <a:buChar char="•"/>
            </a:pPr>
            <a:r>
              <a:rPr lang="en-US" sz="1200" dirty="0">
                <a:latin typeface="Nunito" pitchFamily="2" charset="77"/>
              </a:rPr>
              <a:t>Getting dummy variables using the one hot coding technique on the categorical variables will enable us to have the coefficients for these variables as well in our regression model/equation.</a:t>
            </a:r>
          </a:p>
        </p:txBody>
      </p:sp>
      <p:graphicFrame>
        <p:nvGraphicFramePr>
          <p:cNvPr id="3" name="Table 17">
            <a:extLst>
              <a:ext uri="{FF2B5EF4-FFF2-40B4-BE49-F238E27FC236}">
                <a16:creationId xmlns:a16="http://schemas.microsoft.com/office/drawing/2014/main" id="{9CC4C9A2-3539-F839-AACC-D9A6A9971A76}"/>
              </a:ext>
            </a:extLst>
          </p:cNvPr>
          <p:cNvGraphicFramePr>
            <a:graphicFrameLocks noGrp="1"/>
          </p:cNvGraphicFramePr>
          <p:nvPr>
            <p:extLst>
              <p:ext uri="{D42A27DB-BD31-4B8C-83A1-F6EECF244321}">
                <p14:modId xmlns:p14="http://schemas.microsoft.com/office/powerpoint/2010/main" val="1958975849"/>
              </p:ext>
            </p:extLst>
          </p:nvPr>
        </p:nvGraphicFramePr>
        <p:xfrm>
          <a:off x="1566406" y="3297235"/>
          <a:ext cx="4913908" cy="1556986"/>
        </p:xfrm>
        <a:graphic>
          <a:graphicData uri="http://schemas.openxmlformats.org/drawingml/2006/table">
            <a:tbl>
              <a:tblPr firstRow="1" bandRow="1">
                <a:effectLst/>
                <a:tableStyleId>{2D5ABB26-0587-4C30-8999-92F81FD0307C}</a:tableStyleId>
              </a:tblPr>
              <a:tblGrid>
                <a:gridCol w="1121134">
                  <a:extLst>
                    <a:ext uri="{9D8B030D-6E8A-4147-A177-3AD203B41FA5}">
                      <a16:colId xmlns:a16="http://schemas.microsoft.com/office/drawing/2014/main" val="969459435"/>
                    </a:ext>
                  </a:extLst>
                </a:gridCol>
                <a:gridCol w="1288111">
                  <a:extLst>
                    <a:ext uri="{9D8B030D-6E8A-4147-A177-3AD203B41FA5}">
                      <a16:colId xmlns:a16="http://schemas.microsoft.com/office/drawing/2014/main" val="3797452667"/>
                    </a:ext>
                  </a:extLst>
                </a:gridCol>
                <a:gridCol w="2504663">
                  <a:extLst>
                    <a:ext uri="{9D8B030D-6E8A-4147-A177-3AD203B41FA5}">
                      <a16:colId xmlns:a16="http://schemas.microsoft.com/office/drawing/2014/main" val="1486237476"/>
                    </a:ext>
                  </a:extLst>
                </a:gridCol>
              </a:tblGrid>
              <a:tr h="307426">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Base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rtl="0">
                        <a:lnSpc>
                          <a:spcPct val="100000"/>
                        </a:lnSpc>
                        <a:spcBef>
                          <a:spcPts val="0"/>
                        </a:spcBef>
                        <a:spcAft>
                          <a:spcPts val="0"/>
                        </a:spcAft>
                        <a:buClr>
                          <a:srgbClr val="000000"/>
                        </a:buClr>
                        <a:buFont typeface="Arial"/>
                        <a:buNone/>
                      </a:pPr>
                      <a:r>
                        <a:rPr lang="en-US"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Dummy variables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744011867"/>
                  </a:ext>
                </a:extLst>
              </a:tr>
              <a:tr h="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os</a:t>
                      </a:r>
                      <a:endParaRPr lang="en-U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US" sz="850" dirty="0" err="1">
                          <a:latin typeface="Nunito" panose="020B0604020202020204" charset="0"/>
                        </a:rPr>
                        <a:t>os_android</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US" sz="850" dirty="0">
                          <a:latin typeface="Nunito" panose="020B0604020202020204" charset="0"/>
                          <a:ea typeface="Lato"/>
                          <a:cs typeface="Lato"/>
                          <a:sym typeface="Lato"/>
                        </a:rPr>
                        <a:t>o</a:t>
                      </a:r>
                      <a:r>
                        <a:rPr lang="en" sz="850" dirty="0" err="1">
                          <a:latin typeface="Nunito" panose="020B0604020202020204" charset="0"/>
                          <a:ea typeface="Lato"/>
                          <a:cs typeface="Lato"/>
                          <a:sym typeface="Lato"/>
                        </a:rPr>
                        <a:t>s_windows</a:t>
                      </a:r>
                      <a:r>
                        <a:rPr lang="en" sz="850" dirty="0">
                          <a:latin typeface="Nunito" panose="020B0604020202020204" charset="0"/>
                          <a:ea typeface="Lato"/>
                          <a:cs typeface="Lato"/>
                          <a:sym typeface="Lato"/>
                        </a:rPr>
                        <a:t>, </a:t>
                      </a:r>
                      <a:r>
                        <a:rPr lang="en" sz="850" dirty="0" err="1">
                          <a:latin typeface="Nunito" panose="020B0604020202020204" charset="0"/>
                          <a:ea typeface="Lato"/>
                          <a:cs typeface="Lato"/>
                          <a:sym typeface="Lato"/>
                        </a:rPr>
                        <a:t>os_ios</a:t>
                      </a:r>
                      <a:r>
                        <a:rPr lang="en" sz="850" dirty="0">
                          <a:latin typeface="Nunito" panose="020B0604020202020204" charset="0"/>
                          <a:ea typeface="Lato"/>
                          <a:cs typeface="Lato"/>
                          <a:sym typeface="Lato"/>
                        </a:rPr>
                        <a:t>, </a:t>
                      </a:r>
                      <a:r>
                        <a:rPr lang="en" sz="850" dirty="0" err="1">
                          <a:latin typeface="Nunito" panose="020B0604020202020204" charset="0"/>
                          <a:ea typeface="Lato"/>
                          <a:cs typeface="Lato"/>
                          <a:sym typeface="Lato"/>
                        </a:rPr>
                        <a:t>os_others</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0399377"/>
                  </a:ext>
                </a:extLst>
              </a:tr>
              <a:tr h="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a:t>4g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US" sz="850" dirty="0">
                          <a:latin typeface="Nunito" panose="020B0604020202020204" charset="0"/>
                        </a:rPr>
                        <a:t>4g_no</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4g_yes</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020905"/>
                  </a:ext>
                </a:extLst>
              </a:tr>
              <a:tr h="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a:t>5g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US" sz="850" dirty="0">
                          <a:latin typeface="Nunito" panose="020B0604020202020204" charset="0"/>
                        </a:rPr>
                        <a:t>5g_no</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 sz="850" dirty="0">
                          <a:latin typeface="Nunito" panose="020B0604020202020204" charset="0"/>
                          <a:cs typeface="Lato"/>
                          <a:sym typeface="Lato"/>
                        </a:rPr>
                        <a:t>5g_yes</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034388"/>
                  </a:ext>
                </a:extLst>
              </a:tr>
              <a:tr h="0">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0" dirty="0" err="1"/>
                        <a:t>brand_name</a:t>
                      </a:r>
                      <a:endParaRPr lang="en-U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lvl="0" indent="0" algn="l" rtl="0">
                        <a:spcBef>
                          <a:spcPts val="0"/>
                        </a:spcBef>
                        <a:spcAft>
                          <a:spcPts val="0"/>
                        </a:spcAft>
                        <a:buNone/>
                      </a:pPr>
                      <a:r>
                        <a:rPr lang="en" sz="850" dirty="0">
                          <a:latin typeface="Nunito" panose="020B0604020202020204" charset="0"/>
                          <a:cs typeface="Lato"/>
                          <a:sym typeface="Lato"/>
                        </a:rPr>
                        <a:t>Similar to above</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rtl="0">
                        <a:spcBef>
                          <a:spcPts val="0"/>
                        </a:spcBef>
                        <a:spcAft>
                          <a:spcPts val="0"/>
                        </a:spcAft>
                        <a:buNone/>
                      </a:pPr>
                      <a:r>
                        <a:rPr lang="en" sz="850" dirty="0">
                          <a:latin typeface="Nunito" panose="020B0604020202020204" charset="0"/>
                          <a:cs typeface="Lato"/>
                          <a:sym typeface="Lato"/>
                        </a:rPr>
                        <a:t>Similar to above</a:t>
                      </a:r>
                      <a:endParaRPr sz="850" dirty="0">
                        <a:latin typeface="Nunito" panose="020B060402020202020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4419916"/>
                  </a:ext>
                </a:extLst>
              </a:tr>
            </a:tbl>
          </a:graphicData>
        </a:graphic>
      </p:graphicFrame>
    </p:spTree>
    <p:extLst>
      <p:ext uri="{BB962C8B-B14F-4D97-AF65-F5344CB8AC3E}">
        <p14:creationId xmlns:p14="http://schemas.microsoft.com/office/powerpoint/2010/main" val="2474892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0e9006cb6c_1_2"/>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1974D2"/>
                </a:solidFill>
              </a:rPr>
              <a:t>Objective</a:t>
            </a:r>
            <a:endParaRPr dirty="0">
              <a:solidFill>
                <a:srgbClr val="1974D2"/>
              </a:solidFill>
            </a:endParaRPr>
          </a:p>
        </p:txBody>
      </p:sp>
      <p:sp>
        <p:nvSpPr>
          <p:cNvPr id="119" name="Google Shape;119;g10e9006cb6c_1_2"/>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139700" indent="0">
              <a:spcBef>
                <a:spcPts val="1000"/>
              </a:spcBef>
              <a:spcAft>
                <a:spcPts val="1000"/>
              </a:spcAft>
              <a:buClr>
                <a:srgbClr val="000000"/>
              </a:buClr>
              <a:buSzPts val="1400"/>
              <a:buNone/>
            </a:pPr>
            <a:r>
              <a:rPr lang="en-US" sz="1250" dirty="0"/>
              <a:t>Analyzing the data to get predict the pricing using linear regression models which will help them setup a dynamic pricing strategy, of the phones bought, for selling it further in the market.</a:t>
            </a:r>
          </a:p>
          <a:p>
            <a:pPr marL="139700" indent="0">
              <a:spcBef>
                <a:spcPts val="1000"/>
              </a:spcBef>
              <a:spcAft>
                <a:spcPts val="1000"/>
              </a:spcAft>
              <a:buClr>
                <a:srgbClr val="000000"/>
              </a:buClr>
              <a:buSzPts val="1400"/>
              <a:buNone/>
            </a:pPr>
            <a:r>
              <a:rPr lang="en-US" sz="1250" dirty="0"/>
              <a:t>We will majorly focus on :</a:t>
            </a:r>
          </a:p>
          <a:p>
            <a:pPr marL="245450" indent="-285750">
              <a:lnSpc>
                <a:spcPct val="150000"/>
              </a:lnSpc>
              <a:buClr>
                <a:srgbClr val="000000"/>
              </a:buClr>
              <a:buSzPts val="1400"/>
            </a:pPr>
            <a:r>
              <a:rPr lang="en-US" sz="1250" dirty="0"/>
              <a:t>The variables/factors that affect the pricing of the used phones bought.</a:t>
            </a:r>
          </a:p>
          <a:p>
            <a:pPr marL="245450" indent="-285750">
              <a:lnSpc>
                <a:spcPct val="150000"/>
              </a:lnSpc>
              <a:buClr>
                <a:srgbClr val="000000"/>
              </a:buClr>
              <a:buSzPts val="1400"/>
            </a:pPr>
            <a:r>
              <a:rPr lang="en-US" sz="1250" dirty="0"/>
              <a:t>Building a linear regression model by identifying independent and dependent variables.</a:t>
            </a:r>
          </a:p>
          <a:p>
            <a:pPr marL="245450" indent="-285750">
              <a:lnSpc>
                <a:spcPct val="150000"/>
              </a:lnSpc>
              <a:buClr>
                <a:srgbClr val="000000"/>
              </a:buClr>
              <a:buSzPts val="1400"/>
            </a:pPr>
            <a:r>
              <a:rPr lang="en-US" sz="1250" dirty="0"/>
              <a:t>The variables’ dependence on each other and verify other linear regression assumptions, enabling us to have a healthy model for prediction.</a:t>
            </a:r>
          </a:p>
          <a:p>
            <a:pPr marL="425450" indent="-285750">
              <a:spcBef>
                <a:spcPts val="1000"/>
              </a:spcBef>
              <a:spcAft>
                <a:spcPts val="1000"/>
              </a:spcAft>
              <a:buClr>
                <a:srgbClr val="000000"/>
              </a:buClr>
              <a:buSzPts val="1400"/>
            </a:pPr>
            <a:endParaRPr lang="en-US" sz="1250" dirty="0"/>
          </a:p>
          <a:p>
            <a:pPr lvl="0" indent="-317500">
              <a:spcBef>
                <a:spcPts val="1000"/>
              </a:spcBef>
              <a:spcAft>
                <a:spcPts val="1000"/>
              </a:spcAft>
              <a:buClr>
                <a:srgbClr val="000000"/>
              </a:buClr>
              <a:buSzPts val="1400"/>
            </a:pPr>
            <a:endParaRPr lang="en-US" dirty="0"/>
          </a:p>
        </p:txBody>
      </p:sp>
    </p:spTree>
    <p:extLst>
      <p:ext uri="{BB962C8B-B14F-4D97-AF65-F5344CB8AC3E}">
        <p14:creationId xmlns:p14="http://schemas.microsoft.com/office/powerpoint/2010/main" val="3097991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Step 4 – Split Datasets</a:t>
            </a:r>
            <a:endParaRPr dirty="0">
              <a:solidFill>
                <a:srgbClr val="1974D2"/>
              </a:solidFill>
            </a:endParaRPr>
          </a:p>
        </p:txBody>
      </p:sp>
      <p:sp>
        <p:nvSpPr>
          <p:cNvPr id="2" name="Left Bracket 1">
            <a:extLst>
              <a:ext uri="{FF2B5EF4-FFF2-40B4-BE49-F238E27FC236}">
                <a16:creationId xmlns:a16="http://schemas.microsoft.com/office/drawing/2014/main" id="{031E3945-33A5-0A26-F4E6-E27F40DDAA41}"/>
              </a:ext>
            </a:extLst>
          </p:cNvPr>
          <p:cNvSpPr/>
          <p:nvPr/>
        </p:nvSpPr>
        <p:spPr>
          <a:xfrm>
            <a:off x="3198413" y="1121135"/>
            <a:ext cx="196792" cy="572700"/>
          </a:xfrm>
          <a:prstGeom prst="leftBracket">
            <a:avLst/>
          </a:prstGeom>
          <a:ln>
            <a:solidFill>
              <a:srgbClr val="069AD9"/>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sp>
        <p:nvSpPr>
          <p:cNvPr id="3" name="Right Bracket 2">
            <a:extLst>
              <a:ext uri="{FF2B5EF4-FFF2-40B4-BE49-F238E27FC236}">
                <a16:creationId xmlns:a16="http://schemas.microsoft.com/office/drawing/2014/main" id="{3E7D8E05-F91C-7EC9-ED98-B9509A0343C8}"/>
              </a:ext>
            </a:extLst>
          </p:cNvPr>
          <p:cNvSpPr/>
          <p:nvPr/>
        </p:nvSpPr>
        <p:spPr>
          <a:xfrm>
            <a:off x="5291596" y="1121134"/>
            <a:ext cx="196792" cy="572701"/>
          </a:xfrm>
          <a:prstGeom prst="rightBracket">
            <a:avLst/>
          </a:prstGeom>
          <a:ln>
            <a:solidFill>
              <a:srgbClr val="069AD9"/>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sp>
        <p:nvSpPr>
          <p:cNvPr id="4" name="TextBox 3">
            <a:extLst>
              <a:ext uri="{FF2B5EF4-FFF2-40B4-BE49-F238E27FC236}">
                <a16:creationId xmlns:a16="http://schemas.microsoft.com/office/drawing/2014/main" id="{B9DF477C-7904-281D-A7C5-28F53AEBCEE1}"/>
              </a:ext>
            </a:extLst>
          </p:cNvPr>
          <p:cNvSpPr txBox="1"/>
          <p:nvPr/>
        </p:nvSpPr>
        <p:spPr>
          <a:xfrm>
            <a:off x="3333584" y="1253595"/>
            <a:ext cx="2019633" cy="307777"/>
          </a:xfrm>
          <a:prstGeom prst="rect">
            <a:avLst/>
          </a:prstGeom>
          <a:noFill/>
        </p:spPr>
        <p:txBody>
          <a:bodyPr wrap="square" rtlCol="0">
            <a:spAutoFit/>
          </a:bodyPr>
          <a:lstStyle/>
          <a:p>
            <a:pPr algn="ctr"/>
            <a:r>
              <a:rPr lang="en-US" dirty="0" err="1">
                <a:latin typeface="Nunito" pitchFamily="2" charset="77"/>
              </a:rPr>
              <a:t>used_device_data.csv</a:t>
            </a:r>
            <a:endParaRPr lang="en-AE" dirty="0">
              <a:latin typeface="Nunito" pitchFamily="2" charset="77"/>
            </a:endParaRPr>
          </a:p>
        </p:txBody>
      </p:sp>
      <p:sp>
        <p:nvSpPr>
          <p:cNvPr id="5" name="Left Bracket 4">
            <a:extLst>
              <a:ext uri="{FF2B5EF4-FFF2-40B4-BE49-F238E27FC236}">
                <a16:creationId xmlns:a16="http://schemas.microsoft.com/office/drawing/2014/main" id="{0239EBC5-5887-CC5C-38B3-9E9BAA5D4231}"/>
              </a:ext>
            </a:extLst>
          </p:cNvPr>
          <p:cNvSpPr/>
          <p:nvPr/>
        </p:nvSpPr>
        <p:spPr>
          <a:xfrm>
            <a:off x="1076736" y="2927406"/>
            <a:ext cx="196792" cy="572700"/>
          </a:xfrm>
          <a:prstGeom prst="leftBracket">
            <a:avLst/>
          </a:prstGeom>
          <a:ln>
            <a:solidFill>
              <a:srgbClr val="069AD9"/>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sp>
        <p:nvSpPr>
          <p:cNvPr id="9" name="Right Bracket 8">
            <a:extLst>
              <a:ext uri="{FF2B5EF4-FFF2-40B4-BE49-F238E27FC236}">
                <a16:creationId xmlns:a16="http://schemas.microsoft.com/office/drawing/2014/main" id="{C52F142A-1C4E-667B-A11C-AAB9493E858F}"/>
              </a:ext>
            </a:extLst>
          </p:cNvPr>
          <p:cNvSpPr/>
          <p:nvPr/>
        </p:nvSpPr>
        <p:spPr>
          <a:xfrm>
            <a:off x="1955373" y="2927403"/>
            <a:ext cx="196792" cy="572701"/>
          </a:xfrm>
          <a:prstGeom prst="rightBracket">
            <a:avLst/>
          </a:prstGeom>
          <a:ln>
            <a:solidFill>
              <a:srgbClr val="069AD9"/>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sp>
        <p:nvSpPr>
          <p:cNvPr id="10" name="TextBox 9">
            <a:extLst>
              <a:ext uri="{FF2B5EF4-FFF2-40B4-BE49-F238E27FC236}">
                <a16:creationId xmlns:a16="http://schemas.microsoft.com/office/drawing/2014/main" id="{E49C400B-1A68-B446-8523-40B969E26DA0}"/>
              </a:ext>
            </a:extLst>
          </p:cNvPr>
          <p:cNvSpPr txBox="1"/>
          <p:nvPr/>
        </p:nvSpPr>
        <p:spPr>
          <a:xfrm>
            <a:off x="1123126" y="3059866"/>
            <a:ext cx="982649" cy="307777"/>
          </a:xfrm>
          <a:prstGeom prst="rect">
            <a:avLst/>
          </a:prstGeom>
          <a:noFill/>
        </p:spPr>
        <p:txBody>
          <a:bodyPr wrap="square" rtlCol="0">
            <a:spAutoFit/>
          </a:bodyPr>
          <a:lstStyle/>
          <a:p>
            <a:pPr algn="ctr"/>
            <a:r>
              <a:rPr lang="en-US" dirty="0" err="1">
                <a:latin typeface="Nunito" pitchFamily="2" charset="77"/>
              </a:rPr>
              <a:t>X_train</a:t>
            </a:r>
            <a:endParaRPr lang="en-AE" dirty="0">
              <a:latin typeface="Nunito" pitchFamily="2" charset="77"/>
            </a:endParaRPr>
          </a:p>
        </p:txBody>
      </p:sp>
      <p:sp>
        <p:nvSpPr>
          <p:cNvPr id="11" name="Left Bracket 10">
            <a:extLst>
              <a:ext uri="{FF2B5EF4-FFF2-40B4-BE49-F238E27FC236}">
                <a16:creationId xmlns:a16="http://schemas.microsoft.com/office/drawing/2014/main" id="{BCE10D24-33FB-DEEE-0FD1-4BA1D822CA58}"/>
              </a:ext>
            </a:extLst>
          </p:cNvPr>
          <p:cNvSpPr/>
          <p:nvPr/>
        </p:nvSpPr>
        <p:spPr>
          <a:xfrm>
            <a:off x="2615977" y="2908322"/>
            <a:ext cx="196792" cy="572700"/>
          </a:xfrm>
          <a:prstGeom prst="leftBracket">
            <a:avLst/>
          </a:prstGeom>
          <a:ln>
            <a:solidFill>
              <a:srgbClr val="069AD9"/>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sp>
        <p:nvSpPr>
          <p:cNvPr id="12" name="Right Bracket 11">
            <a:extLst>
              <a:ext uri="{FF2B5EF4-FFF2-40B4-BE49-F238E27FC236}">
                <a16:creationId xmlns:a16="http://schemas.microsoft.com/office/drawing/2014/main" id="{8795B128-7665-A600-5175-CEA6EF655447}"/>
              </a:ext>
            </a:extLst>
          </p:cNvPr>
          <p:cNvSpPr/>
          <p:nvPr/>
        </p:nvSpPr>
        <p:spPr>
          <a:xfrm>
            <a:off x="3484653" y="2908321"/>
            <a:ext cx="196792" cy="572701"/>
          </a:xfrm>
          <a:prstGeom prst="rightBracket">
            <a:avLst/>
          </a:prstGeom>
          <a:ln>
            <a:solidFill>
              <a:srgbClr val="069AD9"/>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sp>
        <p:nvSpPr>
          <p:cNvPr id="13" name="TextBox 12">
            <a:extLst>
              <a:ext uri="{FF2B5EF4-FFF2-40B4-BE49-F238E27FC236}">
                <a16:creationId xmlns:a16="http://schemas.microsoft.com/office/drawing/2014/main" id="{C3580689-1B30-D00D-268E-90D6590951E5}"/>
              </a:ext>
            </a:extLst>
          </p:cNvPr>
          <p:cNvSpPr txBox="1"/>
          <p:nvPr/>
        </p:nvSpPr>
        <p:spPr>
          <a:xfrm>
            <a:off x="2652752" y="3040782"/>
            <a:ext cx="930297" cy="307777"/>
          </a:xfrm>
          <a:prstGeom prst="rect">
            <a:avLst/>
          </a:prstGeom>
          <a:noFill/>
        </p:spPr>
        <p:txBody>
          <a:bodyPr wrap="square" rtlCol="0">
            <a:spAutoFit/>
          </a:bodyPr>
          <a:lstStyle/>
          <a:p>
            <a:pPr algn="ctr"/>
            <a:r>
              <a:rPr lang="en-US" dirty="0" err="1">
                <a:latin typeface="Nunito" pitchFamily="2" charset="77"/>
              </a:rPr>
              <a:t>y_train</a:t>
            </a:r>
            <a:endParaRPr lang="en-AE" dirty="0">
              <a:latin typeface="Nunito" pitchFamily="2" charset="77"/>
            </a:endParaRPr>
          </a:p>
        </p:txBody>
      </p:sp>
      <p:sp>
        <p:nvSpPr>
          <p:cNvPr id="14" name="Left Bracket 13">
            <a:extLst>
              <a:ext uri="{FF2B5EF4-FFF2-40B4-BE49-F238E27FC236}">
                <a16:creationId xmlns:a16="http://schemas.microsoft.com/office/drawing/2014/main" id="{CA6E196F-7B63-E604-741B-DE668AC0E5F7}"/>
              </a:ext>
            </a:extLst>
          </p:cNvPr>
          <p:cNvSpPr/>
          <p:nvPr/>
        </p:nvSpPr>
        <p:spPr>
          <a:xfrm>
            <a:off x="5055706" y="2953406"/>
            <a:ext cx="196792" cy="572700"/>
          </a:xfrm>
          <a:prstGeom prst="leftBracket">
            <a:avLst/>
          </a:prstGeom>
          <a:ln>
            <a:solidFill>
              <a:srgbClr val="069AD9"/>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sp>
        <p:nvSpPr>
          <p:cNvPr id="15" name="Right Bracket 14">
            <a:extLst>
              <a:ext uri="{FF2B5EF4-FFF2-40B4-BE49-F238E27FC236}">
                <a16:creationId xmlns:a16="http://schemas.microsoft.com/office/drawing/2014/main" id="{9593BDEE-D953-A953-D3AE-F38B8FD160EC}"/>
              </a:ext>
            </a:extLst>
          </p:cNvPr>
          <p:cNvSpPr/>
          <p:nvPr/>
        </p:nvSpPr>
        <p:spPr>
          <a:xfrm>
            <a:off x="5934343" y="2953403"/>
            <a:ext cx="196792" cy="572701"/>
          </a:xfrm>
          <a:prstGeom prst="rightBracket">
            <a:avLst/>
          </a:prstGeom>
          <a:ln>
            <a:solidFill>
              <a:srgbClr val="069AD9"/>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sp>
        <p:nvSpPr>
          <p:cNvPr id="16" name="TextBox 15">
            <a:extLst>
              <a:ext uri="{FF2B5EF4-FFF2-40B4-BE49-F238E27FC236}">
                <a16:creationId xmlns:a16="http://schemas.microsoft.com/office/drawing/2014/main" id="{1BEE82D6-718F-0697-8227-206F47667EFE}"/>
              </a:ext>
            </a:extLst>
          </p:cNvPr>
          <p:cNvSpPr txBox="1"/>
          <p:nvPr/>
        </p:nvSpPr>
        <p:spPr>
          <a:xfrm>
            <a:off x="5102096" y="3085866"/>
            <a:ext cx="982649" cy="307777"/>
          </a:xfrm>
          <a:prstGeom prst="rect">
            <a:avLst/>
          </a:prstGeom>
          <a:noFill/>
        </p:spPr>
        <p:txBody>
          <a:bodyPr wrap="square" rtlCol="0">
            <a:spAutoFit/>
          </a:bodyPr>
          <a:lstStyle/>
          <a:p>
            <a:pPr algn="ctr"/>
            <a:r>
              <a:rPr lang="en-US" dirty="0" err="1">
                <a:latin typeface="Nunito" pitchFamily="2" charset="77"/>
              </a:rPr>
              <a:t>X_test</a:t>
            </a:r>
            <a:endParaRPr lang="en-AE" dirty="0">
              <a:latin typeface="Nunito" pitchFamily="2" charset="77"/>
            </a:endParaRPr>
          </a:p>
        </p:txBody>
      </p:sp>
      <p:sp>
        <p:nvSpPr>
          <p:cNvPr id="17" name="Left Bracket 16">
            <a:extLst>
              <a:ext uri="{FF2B5EF4-FFF2-40B4-BE49-F238E27FC236}">
                <a16:creationId xmlns:a16="http://schemas.microsoft.com/office/drawing/2014/main" id="{87BB6933-44FE-882C-282B-224CE8528D60}"/>
              </a:ext>
            </a:extLst>
          </p:cNvPr>
          <p:cNvSpPr/>
          <p:nvPr/>
        </p:nvSpPr>
        <p:spPr>
          <a:xfrm>
            <a:off x="6684403" y="2953406"/>
            <a:ext cx="196792" cy="572700"/>
          </a:xfrm>
          <a:prstGeom prst="leftBracket">
            <a:avLst/>
          </a:prstGeom>
          <a:ln>
            <a:solidFill>
              <a:srgbClr val="069AD9"/>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sp>
        <p:nvSpPr>
          <p:cNvPr id="18" name="Right Bracket 17">
            <a:extLst>
              <a:ext uri="{FF2B5EF4-FFF2-40B4-BE49-F238E27FC236}">
                <a16:creationId xmlns:a16="http://schemas.microsoft.com/office/drawing/2014/main" id="{421ED517-3638-50D9-7018-2CE6F3294406}"/>
              </a:ext>
            </a:extLst>
          </p:cNvPr>
          <p:cNvSpPr/>
          <p:nvPr/>
        </p:nvSpPr>
        <p:spPr>
          <a:xfrm>
            <a:off x="7553079" y="2953405"/>
            <a:ext cx="196792" cy="572701"/>
          </a:xfrm>
          <a:prstGeom prst="rightBracket">
            <a:avLst/>
          </a:prstGeom>
          <a:ln>
            <a:solidFill>
              <a:srgbClr val="069AD9"/>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AE"/>
          </a:p>
        </p:txBody>
      </p:sp>
      <p:sp>
        <p:nvSpPr>
          <p:cNvPr id="19" name="TextBox 18">
            <a:extLst>
              <a:ext uri="{FF2B5EF4-FFF2-40B4-BE49-F238E27FC236}">
                <a16:creationId xmlns:a16="http://schemas.microsoft.com/office/drawing/2014/main" id="{BFC5E528-F674-6159-FD23-420D89B535E8}"/>
              </a:ext>
            </a:extLst>
          </p:cNvPr>
          <p:cNvSpPr txBox="1"/>
          <p:nvPr/>
        </p:nvSpPr>
        <p:spPr>
          <a:xfrm>
            <a:off x="6721178" y="3085866"/>
            <a:ext cx="930297" cy="307777"/>
          </a:xfrm>
          <a:prstGeom prst="rect">
            <a:avLst/>
          </a:prstGeom>
          <a:noFill/>
        </p:spPr>
        <p:txBody>
          <a:bodyPr wrap="square" rtlCol="0">
            <a:spAutoFit/>
          </a:bodyPr>
          <a:lstStyle/>
          <a:p>
            <a:pPr algn="ctr"/>
            <a:r>
              <a:rPr lang="en-US" dirty="0" err="1">
                <a:latin typeface="Nunito" pitchFamily="2" charset="77"/>
              </a:rPr>
              <a:t>y_test</a:t>
            </a:r>
            <a:endParaRPr lang="en-AE" dirty="0">
              <a:latin typeface="Nunito" pitchFamily="2" charset="77"/>
            </a:endParaRPr>
          </a:p>
        </p:txBody>
      </p:sp>
      <p:cxnSp>
        <p:nvCxnSpPr>
          <p:cNvPr id="21" name="Straight Arrow Connector 20" descr="Dljkfdnf&#10;">
            <a:extLst>
              <a:ext uri="{FF2B5EF4-FFF2-40B4-BE49-F238E27FC236}">
                <a16:creationId xmlns:a16="http://schemas.microsoft.com/office/drawing/2014/main" id="{E7DCBA14-6AE9-4C93-FFA3-005177F0672F}"/>
              </a:ext>
              <a:ext uri="{C183D7F6-B498-43B3-948B-1728B52AA6E4}">
                <adec:decorative xmlns:adec="http://schemas.microsoft.com/office/drawing/2017/decorative" val="0"/>
              </a:ext>
            </a:extLst>
          </p:cNvPr>
          <p:cNvCxnSpPr>
            <a:cxnSpLocks/>
          </p:cNvCxnSpPr>
          <p:nvPr/>
        </p:nvCxnSpPr>
        <p:spPr>
          <a:xfrm flipH="1">
            <a:off x="2997642" y="1796995"/>
            <a:ext cx="1373603" cy="606432"/>
          </a:xfrm>
          <a:prstGeom prst="straightConnector1">
            <a:avLst/>
          </a:prstGeom>
          <a:ln>
            <a:solidFill>
              <a:schemeClr val="bg2">
                <a:lumMod val="50000"/>
                <a:lumOff val="50000"/>
              </a:schemeClr>
            </a:solidFill>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BE89D2EE-16E9-C4A5-7D85-F50A8506DDDB}"/>
              </a:ext>
            </a:extLst>
          </p:cNvPr>
          <p:cNvSpPr txBox="1"/>
          <p:nvPr/>
        </p:nvSpPr>
        <p:spPr>
          <a:xfrm>
            <a:off x="925662" y="3632564"/>
            <a:ext cx="1377575" cy="230832"/>
          </a:xfrm>
          <a:prstGeom prst="rect">
            <a:avLst/>
          </a:prstGeom>
          <a:noFill/>
        </p:spPr>
        <p:txBody>
          <a:bodyPr wrap="square" rtlCol="0">
            <a:spAutoFit/>
          </a:bodyPr>
          <a:lstStyle/>
          <a:p>
            <a:pPr algn="ctr"/>
            <a:r>
              <a:rPr lang="en-AE" sz="900" dirty="0"/>
              <a:t>Independent variables</a:t>
            </a:r>
          </a:p>
        </p:txBody>
      </p:sp>
      <p:sp>
        <p:nvSpPr>
          <p:cNvPr id="23" name="TextBox 22">
            <a:extLst>
              <a:ext uri="{FF2B5EF4-FFF2-40B4-BE49-F238E27FC236}">
                <a16:creationId xmlns:a16="http://schemas.microsoft.com/office/drawing/2014/main" id="{8C92E086-C997-6899-12B3-95B48D86DDDF}"/>
              </a:ext>
            </a:extLst>
          </p:cNvPr>
          <p:cNvSpPr txBox="1"/>
          <p:nvPr/>
        </p:nvSpPr>
        <p:spPr>
          <a:xfrm>
            <a:off x="2419841" y="3632564"/>
            <a:ext cx="1377575" cy="230832"/>
          </a:xfrm>
          <a:prstGeom prst="rect">
            <a:avLst/>
          </a:prstGeom>
          <a:noFill/>
        </p:spPr>
        <p:txBody>
          <a:bodyPr wrap="square" rtlCol="0">
            <a:spAutoFit/>
          </a:bodyPr>
          <a:lstStyle/>
          <a:p>
            <a:pPr algn="ctr"/>
            <a:r>
              <a:rPr lang="en-AE" sz="900" dirty="0"/>
              <a:t>Dependent variable</a:t>
            </a:r>
          </a:p>
        </p:txBody>
      </p:sp>
      <p:sp>
        <p:nvSpPr>
          <p:cNvPr id="24" name="TextBox 23">
            <a:extLst>
              <a:ext uri="{FF2B5EF4-FFF2-40B4-BE49-F238E27FC236}">
                <a16:creationId xmlns:a16="http://schemas.microsoft.com/office/drawing/2014/main" id="{FE133C95-7062-7920-CA49-A7D02D9D5293}"/>
              </a:ext>
            </a:extLst>
          </p:cNvPr>
          <p:cNvSpPr txBox="1"/>
          <p:nvPr/>
        </p:nvSpPr>
        <p:spPr>
          <a:xfrm>
            <a:off x="4904632" y="3658567"/>
            <a:ext cx="1377575" cy="230832"/>
          </a:xfrm>
          <a:prstGeom prst="rect">
            <a:avLst/>
          </a:prstGeom>
          <a:noFill/>
        </p:spPr>
        <p:txBody>
          <a:bodyPr wrap="square" rtlCol="0">
            <a:spAutoFit/>
          </a:bodyPr>
          <a:lstStyle/>
          <a:p>
            <a:pPr algn="ctr"/>
            <a:r>
              <a:rPr lang="en-AE" sz="900" dirty="0"/>
              <a:t>Independent variables</a:t>
            </a:r>
          </a:p>
        </p:txBody>
      </p:sp>
      <p:sp>
        <p:nvSpPr>
          <p:cNvPr id="25" name="TextBox 24">
            <a:extLst>
              <a:ext uri="{FF2B5EF4-FFF2-40B4-BE49-F238E27FC236}">
                <a16:creationId xmlns:a16="http://schemas.microsoft.com/office/drawing/2014/main" id="{E38472C9-6401-88C6-F066-F81B5411B0BA}"/>
              </a:ext>
            </a:extLst>
          </p:cNvPr>
          <p:cNvSpPr txBox="1"/>
          <p:nvPr/>
        </p:nvSpPr>
        <p:spPr>
          <a:xfrm>
            <a:off x="6497538" y="3650616"/>
            <a:ext cx="1377575" cy="230832"/>
          </a:xfrm>
          <a:prstGeom prst="rect">
            <a:avLst/>
          </a:prstGeom>
          <a:noFill/>
        </p:spPr>
        <p:txBody>
          <a:bodyPr wrap="square" rtlCol="0">
            <a:spAutoFit/>
          </a:bodyPr>
          <a:lstStyle/>
          <a:p>
            <a:pPr algn="ctr"/>
            <a:r>
              <a:rPr lang="en-AE" sz="900" dirty="0"/>
              <a:t>Dependent variable</a:t>
            </a:r>
          </a:p>
        </p:txBody>
      </p:sp>
      <p:sp>
        <p:nvSpPr>
          <p:cNvPr id="26" name="TextBox 25">
            <a:extLst>
              <a:ext uri="{FF2B5EF4-FFF2-40B4-BE49-F238E27FC236}">
                <a16:creationId xmlns:a16="http://schemas.microsoft.com/office/drawing/2014/main" id="{AA337F5C-1ADA-DA2A-A341-419AD8E5C265}"/>
              </a:ext>
            </a:extLst>
          </p:cNvPr>
          <p:cNvSpPr txBox="1"/>
          <p:nvPr/>
        </p:nvSpPr>
        <p:spPr>
          <a:xfrm>
            <a:off x="1428574" y="2441577"/>
            <a:ext cx="1982534" cy="307777"/>
          </a:xfrm>
          <a:prstGeom prst="rect">
            <a:avLst/>
          </a:prstGeom>
          <a:noFill/>
        </p:spPr>
        <p:txBody>
          <a:bodyPr wrap="square" rtlCol="0">
            <a:spAutoFit/>
          </a:bodyPr>
          <a:lstStyle/>
          <a:p>
            <a:pPr algn="ctr"/>
            <a:r>
              <a:rPr lang="en-AE" b="1" dirty="0">
                <a:latin typeface="Nunito" pitchFamily="2" charset="77"/>
              </a:rPr>
              <a:t>Training set</a:t>
            </a:r>
          </a:p>
        </p:txBody>
      </p:sp>
      <p:sp>
        <p:nvSpPr>
          <p:cNvPr id="27" name="TextBox 26">
            <a:extLst>
              <a:ext uri="{FF2B5EF4-FFF2-40B4-BE49-F238E27FC236}">
                <a16:creationId xmlns:a16="http://schemas.microsoft.com/office/drawing/2014/main" id="{5D485072-5928-8C83-570F-0588BBB89AC6}"/>
              </a:ext>
            </a:extLst>
          </p:cNvPr>
          <p:cNvSpPr txBox="1"/>
          <p:nvPr/>
        </p:nvSpPr>
        <p:spPr>
          <a:xfrm>
            <a:off x="5438200" y="2441576"/>
            <a:ext cx="1982534" cy="307777"/>
          </a:xfrm>
          <a:prstGeom prst="rect">
            <a:avLst/>
          </a:prstGeom>
          <a:noFill/>
        </p:spPr>
        <p:txBody>
          <a:bodyPr wrap="square" rtlCol="0">
            <a:spAutoFit/>
          </a:bodyPr>
          <a:lstStyle/>
          <a:p>
            <a:pPr algn="ctr"/>
            <a:r>
              <a:rPr lang="en-AE" b="1" dirty="0">
                <a:latin typeface="Nunito" pitchFamily="2" charset="77"/>
              </a:rPr>
              <a:t>Testing set</a:t>
            </a:r>
          </a:p>
        </p:txBody>
      </p:sp>
      <p:cxnSp>
        <p:nvCxnSpPr>
          <p:cNvPr id="31" name="Straight Arrow Connector 30">
            <a:extLst>
              <a:ext uri="{FF2B5EF4-FFF2-40B4-BE49-F238E27FC236}">
                <a16:creationId xmlns:a16="http://schemas.microsoft.com/office/drawing/2014/main" id="{F6D656A0-5B8C-4AAC-6421-6786195B5803}"/>
              </a:ext>
            </a:extLst>
          </p:cNvPr>
          <p:cNvCxnSpPr>
            <a:cxnSpLocks/>
          </p:cNvCxnSpPr>
          <p:nvPr/>
        </p:nvCxnSpPr>
        <p:spPr>
          <a:xfrm>
            <a:off x="4371245" y="1792147"/>
            <a:ext cx="1296584" cy="649429"/>
          </a:xfrm>
          <a:prstGeom prst="straightConnector1">
            <a:avLst/>
          </a:prstGeom>
          <a:ln>
            <a:solidFill>
              <a:schemeClr val="bg2">
                <a:lumMod val="50000"/>
                <a:lumOff val="50000"/>
              </a:schemeClr>
            </a:solidFill>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61F0A55B-4EB1-2551-BB6F-88315F7D799C}"/>
              </a:ext>
            </a:extLst>
          </p:cNvPr>
          <p:cNvSpPr txBox="1"/>
          <p:nvPr/>
        </p:nvSpPr>
        <p:spPr>
          <a:xfrm>
            <a:off x="3352133" y="715043"/>
            <a:ext cx="1982534" cy="307777"/>
          </a:xfrm>
          <a:prstGeom prst="rect">
            <a:avLst/>
          </a:prstGeom>
          <a:noFill/>
        </p:spPr>
        <p:txBody>
          <a:bodyPr wrap="square" rtlCol="0">
            <a:spAutoFit/>
          </a:bodyPr>
          <a:lstStyle/>
          <a:p>
            <a:pPr algn="ctr"/>
            <a:r>
              <a:rPr lang="en-AE" b="1" dirty="0">
                <a:latin typeface="Nunito" pitchFamily="2" charset="77"/>
              </a:rPr>
              <a:t>Received dataset</a:t>
            </a:r>
          </a:p>
        </p:txBody>
      </p:sp>
      <p:pic>
        <p:nvPicPr>
          <p:cNvPr id="20" name="Picture 19" descr="Logo&#10;&#10;Description automatically generated">
            <a:extLst>
              <a:ext uri="{FF2B5EF4-FFF2-40B4-BE49-F238E27FC236}">
                <a16:creationId xmlns:a16="http://schemas.microsoft.com/office/drawing/2014/main" id="{B9B9F3A6-2361-89C5-0728-A9E28FD49FA9}"/>
              </a:ext>
            </a:extLst>
          </p:cNvPr>
          <p:cNvPicPr>
            <a:picLocks noChangeAspect="1"/>
          </p:cNvPicPr>
          <p:nvPr/>
        </p:nvPicPr>
        <p:blipFill rotWithShape="1">
          <a:blip r:embed="rId3"/>
          <a:srcRect l="14478" t="26601" r="15772" b="24799"/>
          <a:stretch/>
        </p:blipFill>
        <p:spPr>
          <a:xfrm>
            <a:off x="1815549" y="4014938"/>
            <a:ext cx="683802" cy="476461"/>
          </a:xfrm>
          <a:prstGeom prst="rect">
            <a:avLst/>
          </a:prstGeom>
        </p:spPr>
      </p:pic>
      <p:pic>
        <p:nvPicPr>
          <p:cNvPr id="29" name="Picture 28" descr="Icon&#10;&#10;Description automatically generated">
            <a:extLst>
              <a:ext uri="{FF2B5EF4-FFF2-40B4-BE49-F238E27FC236}">
                <a16:creationId xmlns:a16="http://schemas.microsoft.com/office/drawing/2014/main" id="{9DDD56AF-926B-4795-4FDA-F3013E482A36}"/>
              </a:ext>
            </a:extLst>
          </p:cNvPr>
          <p:cNvPicPr>
            <a:picLocks noChangeAspect="1"/>
          </p:cNvPicPr>
          <p:nvPr/>
        </p:nvPicPr>
        <p:blipFill rotWithShape="1">
          <a:blip r:embed="rId4"/>
          <a:srcRect l="11663" t="14155" r="10066" b="13844"/>
          <a:stretch/>
        </p:blipFill>
        <p:spPr>
          <a:xfrm>
            <a:off x="2440551" y="4022364"/>
            <a:ext cx="509872" cy="469035"/>
          </a:xfrm>
          <a:prstGeom prst="rect">
            <a:avLst/>
          </a:prstGeom>
        </p:spPr>
      </p:pic>
      <p:pic>
        <p:nvPicPr>
          <p:cNvPr id="32" name="Picture 31" descr="Logo&#10;&#10;Description automatically generated">
            <a:extLst>
              <a:ext uri="{FF2B5EF4-FFF2-40B4-BE49-F238E27FC236}">
                <a16:creationId xmlns:a16="http://schemas.microsoft.com/office/drawing/2014/main" id="{6935A8CC-BDC9-1867-7DC2-CC5109B4426B}"/>
              </a:ext>
            </a:extLst>
          </p:cNvPr>
          <p:cNvPicPr>
            <a:picLocks noChangeAspect="1"/>
          </p:cNvPicPr>
          <p:nvPr/>
        </p:nvPicPr>
        <p:blipFill rotWithShape="1">
          <a:blip r:embed="rId5"/>
          <a:srcRect l="17469" t="27562" r="16526" b="28332"/>
          <a:stretch/>
        </p:blipFill>
        <p:spPr>
          <a:xfrm>
            <a:off x="5876749" y="3986053"/>
            <a:ext cx="683693" cy="476460"/>
          </a:xfrm>
          <a:prstGeom prst="rect">
            <a:avLst/>
          </a:prstGeom>
        </p:spPr>
      </p:pic>
      <p:pic>
        <p:nvPicPr>
          <p:cNvPr id="33" name="Picture 32" descr="Icon&#10;&#10;Description automatically generated">
            <a:extLst>
              <a:ext uri="{FF2B5EF4-FFF2-40B4-BE49-F238E27FC236}">
                <a16:creationId xmlns:a16="http://schemas.microsoft.com/office/drawing/2014/main" id="{901E37F9-5C05-EB68-CC37-F3769EFA19C6}"/>
              </a:ext>
            </a:extLst>
          </p:cNvPr>
          <p:cNvPicPr>
            <a:picLocks noChangeAspect="1"/>
          </p:cNvPicPr>
          <p:nvPr/>
        </p:nvPicPr>
        <p:blipFill rotWithShape="1">
          <a:blip r:embed="rId4"/>
          <a:srcRect l="11663" t="14155" r="10066" b="13844"/>
          <a:stretch/>
        </p:blipFill>
        <p:spPr>
          <a:xfrm>
            <a:off x="6516928" y="3986053"/>
            <a:ext cx="509872" cy="469035"/>
          </a:xfrm>
          <a:prstGeom prst="rect">
            <a:avLst/>
          </a:prstGeom>
        </p:spPr>
      </p:pic>
    </p:spTree>
    <p:extLst>
      <p:ext uri="{BB962C8B-B14F-4D97-AF65-F5344CB8AC3E}">
        <p14:creationId xmlns:p14="http://schemas.microsoft.com/office/powerpoint/2010/main" val="3582859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0e9006cb6c_1_28"/>
          <p:cNvSpPr txBox="1">
            <a:spLocks noGrp="1"/>
          </p:cNvSpPr>
          <p:nvPr>
            <p:ph type="title"/>
          </p:nvPr>
        </p:nvSpPr>
        <p:spPr>
          <a:xfrm>
            <a:off x="311700" y="208627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200"/>
              <a:buNone/>
            </a:pPr>
            <a:r>
              <a:rPr lang="en" dirty="0">
                <a:solidFill>
                  <a:srgbClr val="1974D2"/>
                </a:solidFill>
                <a:effectLst/>
              </a:rPr>
              <a:t>MODEL BUILDING – LINEAR REGRESSION</a:t>
            </a:r>
            <a:endParaRPr dirty="0">
              <a:solidFill>
                <a:srgbClr val="1974D2"/>
              </a:solidFill>
              <a:effectLst/>
            </a:endParaRPr>
          </a:p>
        </p:txBody>
      </p:sp>
    </p:spTree>
    <p:extLst>
      <p:ext uri="{BB962C8B-B14F-4D97-AF65-F5344CB8AC3E}">
        <p14:creationId xmlns:p14="http://schemas.microsoft.com/office/powerpoint/2010/main" val="1056909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Model Building – Linear Regression</a:t>
            </a:r>
            <a:endParaRPr dirty="0">
              <a:solidFill>
                <a:srgbClr val="1974D2"/>
              </a:solidFill>
            </a:endParaRPr>
          </a:p>
        </p:txBody>
      </p:sp>
      <p:sp>
        <p:nvSpPr>
          <p:cNvPr id="6" name="TextBox 5">
            <a:extLst>
              <a:ext uri="{FF2B5EF4-FFF2-40B4-BE49-F238E27FC236}">
                <a16:creationId xmlns:a16="http://schemas.microsoft.com/office/drawing/2014/main" id="{A458C7F7-9479-52E1-1E3D-53516AEEAB66}"/>
              </a:ext>
            </a:extLst>
          </p:cNvPr>
          <p:cNvSpPr txBox="1"/>
          <p:nvPr/>
        </p:nvSpPr>
        <p:spPr>
          <a:xfrm>
            <a:off x="162567" y="992263"/>
            <a:ext cx="3270844" cy="1938992"/>
          </a:xfrm>
          <a:prstGeom prst="rect">
            <a:avLst/>
          </a:prstGeom>
          <a:noFill/>
        </p:spPr>
        <p:txBody>
          <a:bodyPr wrap="square" rtlCol="0">
            <a:spAutoFit/>
          </a:bodyPr>
          <a:lstStyle/>
          <a:p>
            <a:r>
              <a:rPr lang="en-AE" sz="1200" dirty="0">
                <a:solidFill>
                  <a:srgbClr val="0E39AA"/>
                </a:solidFill>
                <a:latin typeface="Nunito" pitchFamily="2" charset="77"/>
              </a:rPr>
              <a:t>Step 1: </a:t>
            </a:r>
            <a:r>
              <a:rPr lang="en-AE" sz="1200" dirty="0">
                <a:latin typeface="Nunito" pitchFamily="2" charset="77"/>
              </a:rPr>
              <a:t>Run the datsets through OLS regression method.</a:t>
            </a:r>
            <a:br>
              <a:rPr lang="en-AE" sz="1200" dirty="0">
                <a:latin typeface="Nunito" pitchFamily="2" charset="77"/>
              </a:rPr>
            </a:br>
            <a:endParaRPr lang="en-AE" sz="1200" dirty="0">
              <a:latin typeface="Nunito" pitchFamily="2" charset="77"/>
            </a:endParaRPr>
          </a:p>
          <a:p>
            <a:r>
              <a:rPr lang="en-AE" sz="1200" dirty="0">
                <a:solidFill>
                  <a:srgbClr val="0E39AA"/>
                </a:solidFill>
                <a:latin typeface="Nunito" pitchFamily="2" charset="77"/>
              </a:rPr>
              <a:t>Step 2:</a:t>
            </a:r>
            <a:r>
              <a:rPr lang="en-AE" sz="1200" dirty="0">
                <a:latin typeface="Nunito" pitchFamily="2" charset="77"/>
              </a:rPr>
              <a:t> Anlyse the major factors/components influencing the health of our regression model</a:t>
            </a:r>
            <a:br>
              <a:rPr lang="en-AE" sz="1200" dirty="0">
                <a:latin typeface="Nunito" pitchFamily="2" charset="77"/>
              </a:rPr>
            </a:br>
            <a:endParaRPr lang="en-AE" sz="1200" dirty="0">
              <a:latin typeface="Nunito" pitchFamily="2" charset="77"/>
            </a:endParaRPr>
          </a:p>
          <a:p>
            <a:r>
              <a:rPr lang="en-AE" sz="1200" dirty="0">
                <a:solidFill>
                  <a:srgbClr val="0E39AA"/>
                </a:solidFill>
                <a:latin typeface="Nunito" pitchFamily="2" charset="77"/>
              </a:rPr>
              <a:t>Step 3: </a:t>
            </a:r>
            <a:r>
              <a:rPr lang="en-AE" sz="1200" dirty="0">
                <a:latin typeface="Nunito" pitchFamily="2" charset="77"/>
              </a:rPr>
              <a:t>Decide the next steps wrt cleaning up the that further based on the anlysis done in Step 2.</a:t>
            </a:r>
          </a:p>
        </p:txBody>
      </p:sp>
      <p:sp>
        <p:nvSpPr>
          <p:cNvPr id="8" name="TextBox 7">
            <a:extLst>
              <a:ext uri="{FF2B5EF4-FFF2-40B4-BE49-F238E27FC236}">
                <a16:creationId xmlns:a16="http://schemas.microsoft.com/office/drawing/2014/main" id="{61C0275B-8B1B-94CA-25B8-587B10EC3C99}"/>
              </a:ext>
            </a:extLst>
          </p:cNvPr>
          <p:cNvSpPr txBox="1"/>
          <p:nvPr/>
        </p:nvSpPr>
        <p:spPr>
          <a:xfrm>
            <a:off x="108460" y="3148717"/>
            <a:ext cx="8579457" cy="1785104"/>
          </a:xfrm>
          <a:prstGeom prst="rect">
            <a:avLst/>
          </a:prstGeom>
          <a:noFill/>
        </p:spPr>
        <p:txBody>
          <a:bodyPr wrap="square" rtlCol="0">
            <a:spAutoFit/>
          </a:bodyPr>
          <a:lstStyle/>
          <a:p>
            <a:r>
              <a:rPr lang="en-US" sz="1000" b="0" dirty="0">
                <a:solidFill>
                  <a:schemeClr val="tx1"/>
                </a:solidFill>
                <a:effectLst/>
                <a:latin typeface="Nunito" pitchFamily="2" charset="77"/>
              </a:rPr>
              <a:t>1. </a:t>
            </a:r>
            <a:r>
              <a:rPr lang="en-US" sz="1000" b="1" dirty="0">
                <a:solidFill>
                  <a:srgbClr val="FF0000"/>
                </a:solidFill>
                <a:effectLst/>
                <a:latin typeface="Nunito" pitchFamily="2" charset="77"/>
              </a:rPr>
              <a:t>Adjusted. R-squared</a:t>
            </a:r>
            <a:r>
              <a:rPr lang="en-US" sz="1000" b="0" dirty="0">
                <a:solidFill>
                  <a:schemeClr val="tx1"/>
                </a:solidFill>
                <a:effectLst/>
                <a:latin typeface="Nunito" pitchFamily="2" charset="77"/>
              </a:rPr>
              <a:t>: It reflects the fit of the model.</a:t>
            </a:r>
          </a:p>
          <a:p>
            <a:r>
              <a:rPr lang="en-US" sz="1000" b="0" dirty="0">
                <a:solidFill>
                  <a:schemeClr val="tx1"/>
                </a:solidFill>
                <a:effectLst/>
                <a:latin typeface="Nunito" pitchFamily="2" charset="77"/>
              </a:rPr>
              <a:t>- Adjusted R-squared values generally range from 0 to 1, where a higher value generally indicates a better fit, assuming certain conditions are met.</a:t>
            </a:r>
          </a:p>
          <a:p>
            <a:r>
              <a:rPr lang="en-US" sz="1000" b="0" dirty="0">
                <a:solidFill>
                  <a:schemeClr val="tx1"/>
                </a:solidFill>
                <a:effectLst/>
                <a:latin typeface="Nunito" pitchFamily="2" charset="77"/>
              </a:rPr>
              <a:t>- In our case, the value for adj. R-squared is </a:t>
            </a:r>
            <a:r>
              <a:rPr lang="en-US" sz="1000" b="1" dirty="0">
                <a:solidFill>
                  <a:schemeClr val="tx1"/>
                </a:solidFill>
                <a:latin typeface="Nunito" pitchFamily="2" charset="77"/>
              </a:rPr>
              <a:t>0.842</a:t>
            </a:r>
            <a:r>
              <a:rPr lang="en-US" sz="1000" b="0" dirty="0">
                <a:solidFill>
                  <a:schemeClr val="tx1"/>
                </a:solidFill>
                <a:effectLst/>
                <a:latin typeface="Nunito" pitchFamily="2" charset="77"/>
              </a:rPr>
              <a:t>, which is great.</a:t>
            </a:r>
          </a:p>
          <a:p>
            <a:br>
              <a:rPr lang="en-US" sz="1000" b="0" dirty="0">
                <a:solidFill>
                  <a:schemeClr val="tx1"/>
                </a:solidFill>
                <a:effectLst/>
                <a:latin typeface="Nunito" pitchFamily="2" charset="77"/>
              </a:rPr>
            </a:br>
            <a:r>
              <a:rPr lang="en-US" sz="1000" b="0" dirty="0">
                <a:solidFill>
                  <a:schemeClr val="tx1"/>
                </a:solidFill>
                <a:effectLst/>
                <a:latin typeface="Nunito" pitchFamily="2" charset="77"/>
              </a:rPr>
              <a:t>2. </a:t>
            </a:r>
            <a:r>
              <a:rPr lang="en-US" sz="1000" b="1" dirty="0">
                <a:solidFill>
                  <a:srgbClr val="00B050"/>
                </a:solidFill>
                <a:latin typeface="Nunito" pitchFamily="2" charset="77"/>
              </a:rPr>
              <a:t>C</a:t>
            </a:r>
            <a:r>
              <a:rPr lang="en-US" sz="1000" b="1" dirty="0">
                <a:solidFill>
                  <a:srgbClr val="00B050"/>
                </a:solidFill>
                <a:effectLst/>
                <a:latin typeface="Nunito" pitchFamily="2" charset="77"/>
              </a:rPr>
              <a:t>onst coefficient (const)</a:t>
            </a:r>
            <a:r>
              <a:rPr lang="en-US" sz="1000" b="0" dirty="0">
                <a:solidFill>
                  <a:srgbClr val="00B050"/>
                </a:solidFill>
                <a:effectLst/>
                <a:latin typeface="Nunito" pitchFamily="2" charset="77"/>
              </a:rPr>
              <a:t>: </a:t>
            </a:r>
            <a:r>
              <a:rPr lang="en-US" sz="1000" b="0" dirty="0">
                <a:solidFill>
                  <a:schemeClr val="tx1"/>
                </a:solidFill>
                <a:effectLst/>
                <a:latin typeface="Nunito" pitchFamily="2" charset="77"/>
              </a:rPr>
              <a:t>It is the Y-intercept.</a:t>
            </a:r>
          </a:p>
          <a:p>
            <a:r>
              <a:rPr lang="en-US" sz="1000" b="0" dirty="0">
                <a:solidFill>
                  <a:schemeClr val="tx1"/>
                </a:solidFill>
                <a:effectLst/>
                <a:latin typeface="Nunito" pitchFamily="2" charset="77"/>
              </a:rPr>
              <a:t>- It means that if all the predictor variable coefficients are zero, then the expected output (i.e., Y) would be equal to the </a:t>
            </a:r>
            <a:r>
              <a:rPr lang="en-US" sz="1000" b="0" i="1" dirty="0">
                <a:solidFill>
                  <a:schemeClr val="tx1"/>
                </a:solidFill>
                <a:effectLst/>
                <a:latin typeface="Nunito" pitchFamily="2" charset="77"/>
              </a:rPr>
              <a:t>*const*</a:t>
            </a:r>
            <a:r>
              <a:rPr lang="en-US" sz="1000" b="0" dirty="0">
                <a:solidFill>
                  <a:schemeClr val="tx1"/>
                </a:solidFill>
                <a:effectLst/>
                <a:latin typeface="Nunito" pitchFamily="2" charset="77"/>
              </a:rPr>
              <a:t> coefficient.</a:t>
            </a:r>
          </a:p>
          <a:p>
            <a:r>
              <a:rPr lang="en-US" sz="1000" b="0" dirty="0">
                <a:solidFill>
                  <a:schemeClr val="tx1"/>
                </a:solidFill>
                <a:effectLst/>
                <a:latin typeface="Nunito" pitchFamily="2" charset="77"/>
              </a:rPr>
              <a:t>- In our case, the value for `const` coefficient is </a:t>
            </a:r>
            <a:r>
              <a:rPr lang="en-US" sz="1000" b="1" dirty="0">
                <a:solidFill>
                  <a:schemeClr val="tx1"/>
                </a:solidFill>
                <a:latin typeface="Nunito" pitchFamily="2" charset="77"/>
              </a:rPr>
              <a:t>1.315</a:t>
            </a:r>
            <a:endParaRPr lang="en-US" sz="1000" b="0" dirty="0">
              <a:solidFill>
                <a:schemeClr val="tx1"/>
              </a:solidFill>
              <a:effectLst/>
              <a:latin typeface="Nunito" pitchFamily="2" charset="77"/>
            </a:endParaRPr>
          </a:p>
          <a:p>
            <a:br>
              <a:rPr lang="en-US" sz="1000" b="0" dirty="0">
                <a:solidFill>
                  <a:schemeClr val="tx1"/>
                </a:solidFill>
                <a:effectLst/>
                <a:latin typeface="Nunito" pitchFamily="2" charset="77"/>
              </a:rPr>
            </a:br>
            <a:r>
              <a:rPr lang="en-US" sz="1000" b="0" dirty="0">
                <a:solidFill>
                  <a:schemeClr val="tx1"/>
                </a:solidFill>
                <a:effectLst/>
                <a:latin typeface="Nunito" pitchFamily="2" charset="77"/>
              </a:rPr>
              <a:t>3. </a:t>
            </a:r>
            <a:r>
              <a:rPr lang="en-US" sz="1000" b="1" dirty="0">
                <a:solidFill>
                  <a:schemeClr val="accent4">
                    <a:lumMod val="75000"/>
                  </a:schemeClr>
                </a:solidFill>
                <a:effectLst/>
                <a:latin typeface="Nunito" pitchFamily="2" charset="77"/>
              </a:rPr>
              <a:t>Coefficient of a predictor variables</a:t>
            </a:r>
            <a:r>
              <a:rPr lang="en-US" sz="1000" b="0" dirty="0">
                <a:solidFill>
                  <a:schemeClr val="accent4">
                    <a:lumMod val="75000"/>
                  </a:schemeClr>
                </a:solidFill>
                <a:effectLst/>
                <a:latin typeface="Nunito" pitchFamily="2" charset="77"/>
              </a:rPr>
              <a:t>: </a:t>
            </a:r>
            <a:r>
              <a:rPr lang="en-US" sz="1000" b="0" dirty="0">
                <a:solidFill>
                  <a:schemeClr val="tx1"/>
                </a:solidFill>
                <a:effectLst/>
                <a:latin typeface="Nunito" pitchFamily="2" charset="77"/>
              </a:rPr>
              <a:t>It represents the change in the output Y due to a change in the predictor variable (everything else held constant).</a:t>
            </a:r>
          </a:p>
          <a:p>
            <a:r>
              <a:rPr lang="en-US" sz="1000" b="0" dirty="0">
                <a:solidFill>
                  <a:schemeClr val="tx1"/>
                </a:solidFill>
                <a:effectLst/>
                <a:latin typeface="Nunito" pitchFamily="2" charset="77"/>
              </a:rPr>
              <a:t>- In our case, the coefficient of ‘normalized new price` is </a:t>
            </a:r>
            <a:r>
              <a:rPr lang="en-US" sz="1000" b="1" dirty="0">
                <a:solidFill>
                  <a:schemeClr val="tx1"/>
                </a:solidFill>
                <a:latin typeface="Nunito" pitchFamily="2" charset="77"/>
              </a:rPr>
              <a:t>0.4311</a:t>
            </a:r>
            <a:r>
              <a:rPr lang="en-US" sz="1000" b="0" dirty="0">
                <a:solidFill>
                  <a:schemeClr val="tx1"/>
                </a:solidFill>
                <a:effectLst/>
                <a:latin typeface="Nunito" pitchFamily="2" charset="77"/>
              </a:rPr>
              <a:t>.</a:t>
            </a:r>
          </a:p>
        </p:txBody>
      </p:sp>
      <p:pic>
        <p:nvPicPr>
          <p:cNvPr id="28" name="Picture 27">
            <a:extLst>
              <a:ext uri="{FF2B5EF4-FFF2-40B4-BE49-F238E27FC236}">
                <a16:creationId xmlns:a16="http://schemas.microsoft.com/office/drawing/2014/main" id="{DF39E81A-36AD-F129-A879-113240E0229E}"/>
              </a:ext>
            </a:extLst>
          </p:cNvPr>
          <p:cNvPicPr>
            <a:picLocks noChangeAspect="1"/>
          </p:cNvPicPr>
          <p:nvPr/>
        </p:nvPicPr>
        <p:blipFill>
          <a:blip r:embed="rId3"/>
          <a:stretch>
            <a:fillRect/>
          </a:stretch>
        </p:blipFill>
        <p:spPr>
          <a:xfrm>
            <a:off x="3487518" y="774801"/>
            <a:ext cx="5548022" cy="2373916"/>
          </a:xfrm>
          <a:prstGeom prst="rect">
            <a:avLst/>
          </a:prstGeom>
        </p:spPr>
      </p:pic>
      <p:sp>
        <p:nvSpPr>
          <p:cNvPr id="3" name="Rectangle 2">
            <a:extLst>
              <a:ext uri="{FF2B5EF4-FFF2-40B4-BE49-F238E27FC236}">
                <a16:creationId xmlns:a16="http://schemas.microsoft.com/office/drawing/2014/main" id="{A2E601D1-17E7-9B3A-B138-AF8564DE3F22}"/>
              </a:ext>
            </a:extLst>
          </p:cNvPr>
          <p:cNvSpPr/>
          <p:nvPr/>
        </p:nvSpPr>
        <p:spPr>
          <a:xfrm>
            <a:off x="6124680" y="1042827"/>
            <a:ext cx="2392595" cy="133966"/>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 name="Rectangle 3">
            <a:extLst>
              <a:ext uri="{FF2B5EF4-FFF2-40B4-BE49-F238E27FC236}">
                <a16:creationId xmlns:a16="http://schemas.microsoft.com/office/drawing/2014/main" id="{D476AAC9-0EDB-A521-C19D-CECB7C344DDF}"/>
              </a:ext>
            </a:extLst>
          </p:cNvPr>
          <p:cNvSpPr/>
          <p:nvPr/>
        </p:nvSpPr>
        <p:spPr>
          <a:xfrm>
            <a:off x="3487518" y="2145587"/>
            <a:ext cx="2106761" cy="104453"/>
          </a:xfrm>
          <a:prstGeom prst="rect">
            <a:avLst/>
          </a:prstGeom>
          <a:noFill/>
          <a:ln w="12700">
            <a:solidFill>
              <a:srgbClr val="68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5" name="Rectangle 4">
            <a:extLst>
              <a:ext uri="{FF2B5EF4-FFF2-40B4-BE49-F238E27FC236}">
                <a16:creationId xmlns:a16="http://schemas.microsoft.com/office/drawing/2014/main" id="{C82EFB69-3A12-AA9F-B971-97E29027C3E1}"/>
              </a:ext>
            </a:extLst>
          </p:cNvPr>
          <p:cNvSpPr/>
          <p:nvPr/>
        </p:nvSpPr>
        <p:spPr>
          <a:xfrm>
            <a:off x="3518620" y="2263738"/>
            <a:ext cx="2075660" cy="884979"/>
          </a:xfrm>
          <a:prstGeom prst="rect">
            <a:avLst/>
          </a:prstGeom>
          <a:noFill/>
          <a:ln w="127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solidFill>
                <a:schemeClr val="accent4">
                  <a:lumMod val="75000"/>
                </a:schemeClr>
              </a:solidFill>
            </a:endParaRPr>
          </a:p>
        </p:txBody>
      </p:sp>
    </p:spTree>
    <p:extLst>
      <p:ext uri="{BB962C8B-B14F-4D97-AF65-F5344CB8AC3E}">
        <p14:creationId xmlns:p14="http://schemas.microsoft.com/office/powerpoint/2010/main" val="2211841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Model Building – Linear Regression</a:t>
            </a:r>
            <a:endParaRPr dirty="0">
              <a:solidFill>
                <a:srgbClr val="1974D2"/>
              </a:solidFill>
            </a:endParaRPr>
          </a:p>
        </p:txBody>
      </p:sp>
      <p:sp>
        <p:nvSpPr>
          <p:cNvPr id="6" name="TextBox 5">
            <a:extLst>
              <a:ext uri="{FF2B5EF4-FFF2-40B4-BE49-F238E27FC236}">
                <a16:creationId xmlns:a16="http://schemas.microsoft.com/office/drawing/2014/main" id="{A458C7F7-9479-52E1-1E3D-53516AEEAB66}"/>
              </a:ext>
            </a:extLst>
          </p:cNvPr>
          <p:cNvSpPr txBox="1"/>
          <p:nvPr/>
        </p:nvSpPr>
        <p:spPr>
          <a:xfrm>
            <a:off x="2835075" y="723479"/>
            <a:ext cx="3255549" cy="276999"/>
          </a:xfrm>
          <a:prstGeom prst="rect">
            <a:avLst/>
          </a:prstGeom>
          <a:noFill/>
        </p:spPr>
        <p:txBody>
          <a:bodyPr wrap="square" rtlCol="0">
            <a:spAutoFit/>
          </a:bodyPr>
          <a:lstStyle/>
          <a:p>
            <a:pPr algn="ctr"/>
            <a:r>
              <a:rPr lang="en-AE" sz="1200" b="1" dirty="0">
                <a:latin typeface="Nunito" pitchFamily="2" charset="77"/>
              </a:rPr>
              <a:t>MODEL COEFFICIENTS</a:t>
            </a:r>
          </a:p>
        </p:txBody>
      </p:sp>
      <p:pic>
        <p:nvPicPr>
          <p:cNvPr id="17" name="Picture 16">
            <a:extLst>
              <a:ext uri="{FF2B5EF4-FFF2-40B4-BE49-F238E27FC236}">
                <a16:creationId xmlns:a16="http://schemas.microsoft.com/office/drawing/2014/main" id="{047B4303-D16D-393F-1C9F-C8101FE5F793}"/>
              </a:ext>
            </a:extLst>
          </p:cNvPr>
          <p:cNvPicPr>
            <a:picLocks noChangeAspect="1"/>
          </p:cNvPicPr>
          <p:nvPr/>
        </p:nvPicPr>
        <p:blipFill rotWithShape="1">
          <a:blip r:embed="rId3"/>
          <a:srcRect t="2285" b="1272"/>
          <a:stretch/>
        </p:blipFill>
        <p:spPr>
          <a:xfrm>
            <a:off x="202550" y="1364343"/>
            <a:ext cx="2419350" cy="3628571"/>
          </a:xfrm>
          <a:prstGeom prst="rect">
            <a:avLst/>
          </a:prstGeom>
        </p:spPr>
      </p:pic>
      <p:pic>
        <p:nvPicPr>
          <p:cNvPr id="19" name="Picture 18">
            <a:extLst>
              <a:ext uri="{FF2B5EF4-FFF2-40B4-BE49-F238E27FC236}">
                <a16:creationId xmlns:a16="http://schemas.microsoft.com/office/drawing/2014/main" id="{3C9E6FB0-B29C-99F9-B9B6-887DAF627CD1}"/>
              </a:ext>
            </a:extLst>
          </p:cNvPr>
          <p:cNvPicPr>
            <a:picLocks noChangeAspect="1"/>
          </p:cNvPicPr>
          <p:nvPr/>
        </p:nvPicPr>
        <p:blipFill rotWithShape="1">
          <a:blip r:embed="rId4"/>
          <a:srcRect t="748" b="20302"/>
          <a:stretch/>
        </p:blipFill>
        <p:spPr>
          <a:xfrm>
            <a:off x="3006043" y="1362833"/>
            <a:ext cx="2638425" cy="3594521"/>
          </a:xfrm>
          <a:prstGeom prst="rect">
            <a:avLst/>
          </a:prstGeom>
        </p:spPr>
      </p:pic>
      <p:pic>
        <p:nvPicPr>
          <p:cNvPr id="21" name="Picture 20">
            <a:extLst>
              <a:ext uri="{FF2B5EF4-FFF2-40B4-BE49-F238E27FC236}">
                <a16:creationId xmlns:a16="http://schemas.microsoft.com/office/drawing/2014/main" id="{5F9C0D2C-F17A-536C-594A-FA9B92963014}"/>
              </a:ext>
            </a:extLst>
          </p:cNvPr>
          <p:cNvPicPr>
            <a:picLocks noChangeAspect="1"/>
          </p:cNvPicPr>
          <p:nvPr/>
        </p:nvPicPr>
        <p:blipFill>
          <a:blip r:embed="rId5"/>
          <a:stretch>
            <a:fillRect/>
          </a:stretch>
        </p:blipFill>
        <p:spPr>
          <a:xfrm>
            <a:off x="5897985" y="1398393"/>
            <a:ext cx="2609850" cy="895350"/>
          </a:xfrm>
          <a:prstGeom prst="rect">
            <a:avLst/>
          </a:prstGeom>
        </p:spPr>
      </p:pic>
      <p:sp>
        <p:nvSpPr>
          <p:cNvPr id="22" name="TextBox 21">
            <a:extLst>
              <a:ext uri="{FF2B5EF4-FFF2-40B4-BE49-F238E27FC236}">
                <a16:creationId xmlns:a16="http://schemas.microsoft.com/office/drawing/2014/main" id="{6589D574-80F7-07D8-2E2B-6BFC3F5E7AFE}"/>
              </a:ext>
            </a:extLst>
          </p:cNvPr>
          <p:cNvSpPr txBox="1"/>
          <p:nvPr/>
        </p:nvSpPr>
        <p:spPr>
          <a:xfrm>
            <a:off x="113646" y="1118122"/>
            <a:ext cx="1032983" cy="246221"/>
          </a:xfrm>
          <a:prstGeom prst="rect">
            <a:avLst/>
          </a:prstGeom>
          <a:noFill/>
        </p:spPr>
        <p:txBody>
          <a:bodyPr wrap="square" rtlCol="0">
            <a:spAutoFit/>
          </a:bodyPr>
          <a:lstStyle/>
          <a:p>
            <a:r>
              <a:rPr lang="en-AE" sz="1000" b="1" dirty="0">
                <a:solidFill>
                  <a:schemeClr val="tx2"/>
                </a:solidFill>
                <a:latin typeface="Nunito" pitchFamily="2" charset="77"/>
              </a:rPr>
              <a:t>Column Name</a:t>
            </a:r>
          </a:p>
        </p:txBody>
      </p:sp>
      <p:sp>
        <p:nvSpPr>
          <p:cNvPr id="23" name="TextBox 22">
            <a:extLst>
              <a:ext uri="{FF2B5EF4-FFF2-40B4-BE49-F238E27FC236}">
                <a16:creationId xmlns:a16="http://schemas.microsoft.com/office/drawing/2014/main" id="{608AEC03-B1FB-C2A6-2DB8-525C6812C519}"/>
              </a:ext>
            </a:extLst>
          </p:cNvPr>
          <p:cNvSpPr txBox="1"/>
          <p:nvPr/>
        </p:nvSpPr>
        <p:spPr>
          <a:xfrm>
            <a:off x="1588917" y="1108200"/>
            <a:ext cx="1032983" cy="246221"/>
          </a:xfrm>
          <a:prstGeom prst="rect">
            <a:avLst/>
          </a:prstGeom>
          <a:noFill/>
        </p:spPr>
        <p:txBody>
          <a:bodyPr wrap="square" rtlCol="0">
            <a:spAutoFit/>
          </a:bodyPr>
          <a:lstStyle/>
          <a:p>
            <a:pPr algn="r"/>
            <a:r>
              <a:rPr lang="en-AE" sz="1000" b="1" dirty="0">
                <a:solidFill>
                  <a:schemeClr val="tx2"/>
                </a:solidFill>
                <a:latin typeface="Nunito" pitchFamily="2" charset="77"/>
              </a:rPr>
              <a:t>Coefficients</a:t>
            </a:r>
          </a:p>
        </p:txBody>
      </p:sp>
      <p:sp>
        <p:nvSpPr>
          <p:cNvPr id="24" name="TextBox 23">
            <a:extLst>
              <a:ext uri="{FF2B5EF4-FFF2-40B4-BE49-F238E27FC236}">
                <a16:creationId xmlns:a16="http://schemas.microsoft.com/office/drawing/2014/main" id="{C02C77B0-5D22-A449-44C0-F2E595CFA615}"/>
              </a:ext>
            </a:extLst>
          </p:cNvPr>
          <p:cNvSpPr txBox="1"/>
          <p:nvPr/>
        </p:nvSpPr>
        <p:spPr>
          <a:xfrm>
            <a:off x="2943931" y="1110865"/>
            <a:ext cx="1032983" cy="246221"/>
          </a:xfrm>
          <a:prstGeom prst="rect">
            <a:avLst/>
          </a:prstGeom>
          <a:noFill/>
        </p:spPr>
        <p:txBody>
          <a:bodyPr wrap="square" rtlCol="0">
            <a:spAutoFit/>
          </a:bodyPr>
          <a:lstStyle/>
          <a:p>
            <a:r>
              <a:rPr lang="en-AE" sz="1000" b="1" dirty="0">
                <a:solidFill>
                  <a:schemeClr val="tx2"/>
                </a:solidFill>
                <a:latin typeface="Nunito" pitchFamily="2" charset="77"/>
              </a:rPr>
              <a:t>Column Name</a:t>
            </a:r>
          </a:p>
        </p:txBody>
      </p:sp>
      <p:sp>
        <p:nvSpPr>
          <p:cNvPr id="25" name="TextBox 24">
            <a:extLst>
              <a:ext uri="{FF2B5EF4-FFF2-40B4-BE49-F238E27FC236}">
                <a16:creationId xmlns:a16="http://schemas.microsoft.com/office/drawing/2014/main" id="{5C0A40E7-83F4-FD1F-4227-DC9823C2440D}"/>
              </a:ext>
            </a:extLst>
          </p:cNvPr>
          <p:cNvSpPr txBox="1"/>
          <p:nvPr/>
        </p:nvSpPr>
        <p:spPr>
          <a:xfrm>
            <a:off x="4419202" y="1100943"/>
            <a:ext cx="1032983" cy="246221"/>
          </a:xfrm>
          <a:prstGeom prst="rect">
            <a:avLst/>
          </a:prstGeom>
          <a:noFill/>
        </p:spPr>
        <p:txBody>
          <a:bodyPr wrap="square" rtlCol="0">
            <a:spAutoFit/>
          </a:bodyPr>
          <a:lstStyle/>
          <a:p>
            <a:pPr algn="r"/>
            <a:r>
              <a:rPr lang="en-AE" sz="1000" b="1" dirty="0">
                <a:solidFill>
                  <a:schemeClr val="tx2"/>
                </a:solidFill>
                <a:latin typeface="Nunito" pitchFamily="2" charset="77"/>
              </a:rPr>
              <a:t>Coefficients</a:t>
            </a:r>
          </a:p>
        </p:txBody>
      </p:sp>
      <p:sp>
        <p:nvSpPr>
          <p:cNvPr id="26" name="TextBox 25">
            <a:extLst>
              <a:ext uri="{FF2B5EF4-FFF2-40B4-BE49-F238E27FC236}">
                <a16:creationId xmlns:a16="http://schemas.microsoft.com/office/drawing/2014/main" id="{4A931F95-F967-F8DB-E7D4-251C50F5E060}"/>
              </a:ext>
            </a:extLst>
          </p:cNvPr>
          <p:cNvSpPr txBox="1"/>
          <p:nvPr/>
        </p:nvSpPr>
        <p:spPr>
          <a:xfrm>
            <a:off x="5803642" y="1099428"/>
            <a:ext cx="1032983" cy="246221"/>
          </a:xfrm>
          <a:prstGeom prst="rect">
            <a:avLst/>
          </a:prstGeom>
          <a:noFill/>
        </p:spPr>
        <p:txBody>
          <a:bodyPr wrap="square" rtlCol="0">
            <a:spAutoFit/>
          </a:bodyPr>
          <a:lstStyle/>
          <a:p>
            <a:r>
              <a:rPr lang="en-AE" sz="1000" b="1" dirty="0">
                <a:solidFill>
                  <a:schemeClr val="tx2"/>
                </a:solidFill>
                <a:latin typeface="Nunito" pitchFamily="2" charset="77"/>
              </a:rPr>
              <a:t>Column Name</a:t>
            </a:r>
          </a:p>
        </p:txBody>
      </p:sp>
      <p:sp>
        <p:nvSpPr>
          <p:cNvPr id="27" name="TextBox 26">
            <a:extLst>
              <a:ext uri="{FF2B5EF4-FFF2-40B4-BE49-F238E27FC236}">
                <a16:creationId xmlns:a16="http://schemas.microsoft.com/office/drawing/2014/main" id="{6ED1B547-4290-BB4D-AC6E-39357F30CCB4}"/>
              </a:ext>
            </a:extLst>
          </p:cNvPr>
          <p:cNvSpPr txBox="1"/>
          <p:nvPr/>
        </p:nvSpPr>
        <p:spPr>
          <a:xfrm>
            <a:off x="7278913" y="1089506"/>
            <a:ext cx="1032983" cy="246221"/>
          </a:xfrm>
          <a:prstGeom prst="rect">
            <a:avLst/>
          </a:prstGeom>
          <a:noFill/>
        </p:spPr>
        <p:txBody>
          <a:bodyPr wrap="square" rtlCol="0">
            <a:spAutoFit/>
          </a:bodyPr>
          <a:lstStyle/>
          <a:p>
            <a:pPr algn="r"/>
            <a:r>
              <a:rPr lang="en-AE" sz="1000" b="1" dirty="0">
                <a:solidFill>
                  <a:schemeClr val="tx2"/>
                </a:solidFill>
                <a:latin typeface="Nunito" pitchFamily="2" charset="77"/>
              </a:rPr>
              <a:t>Coefficients</a:t>
            </a:r>
          </a:p>
        </p:txBody>
      </p:sp>
      <p:cxnSp>
        <p:nvCxnSpPr>
          <p:cNvPr id="29" name="Straight Connector 28">
            <a:extLst>
              <a:ext uri="{FF2B5EF4-FFF2-40B4-BE49-F238E27FC236}">
                <a16:creationId xmlns:a16="http://schemas.microsoft.com/office/drawing/2014/main" id="{59E01746-E101-95EC-24A7-36EBECDAF1FD}"/>
              </a:ext>
            </a:extLst>
          </p:cNvPr>
          <p:cNvCxnSpPr>
            <a:cxnSpLocks/>
          </p:cNvCxnSpPr>
          <p:nvPr/>
        </p:nvCxnSpPr>
        <p:spPr>
          <a:xfrm>
            <a:off x="2804174" y="1099428"/>
            <a:ext cx="0" cy="3857926"/>
          </a:xfrm>
          <a:prstGeom prst="line">
            <a:avLst/>
          </a:prstGeom>
          <a:ln w="19050">
            <a:solidFill>
              <a:srgbClr val="0070C0"/>
            </a:solidFill>
            <a:prstDash val="dash"/>
          </a:ln>
        </p:spPr>
        <p:style>
          <a:lnRef idx="1">
            <a:schemeClr val="accent6"/>
          </a:lnRef>
          <a:fillRef idx="0">
            <a:schemeClr val="accent6"/>
          </a:fillRef>
          <a:effectRef idx="0">
            <a:schemeClr val="accent6"/>
          </a:effectRef>
          <a:fontRef idx="minor">
            <a:schemeClr val="tx1"/>
          </a:fontRef>
        </p:style>
      </p:cxnSp>
      <p:cxnSp>
        <p:nvCxnSpPr>
          <p:cNvPr id="32" name="Straight Connector 31">
            <a:extLst>
              <a:ext uri="{FF2B5EF4-FFF2-40B4-BE49-F238E27FC236}">
                <a16:creationId xmlns:a16="http://schemas.microsoft.com/office/drawing/2014/main" id="{77181B11-EF95-9B59-8E24-47908F82A2E3}"/>
              </a:ext>
            </a:extLst>
          </p:cNvPr>
          <p:cNvCxnSpPr>
            <a:cxnSpLocks/>
          </p:cNvCxnSpPr>
          <p:nvPr/>
        </p:nvCxnSpPr>
        <p:spPr>
          <a:xfrm>
            <a:off x="5654642" y="1089506"/>
            <a:ext cx="0" cy="3857926"/>
          </a:xfrm>
          <a:prstGeom prst="line">
            <a:avLst/>
          </a:prstGeom>
          <a:ln w="19050">
            <a:solidFill>
              <a:srgbClr val="0070C0"/>
            </a:solidFill>
            <a:prstDash val="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78203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r>
              <a:rPr lang="en" dirty="0">
                <a:solidFill>
                  <a:srgbClr val="1974D2"/>
                </a:solidFill>
              </a:rPr>
              <a:t>Model P</a:t>
            </a:r>
            <a:r>
              <a:rPr lang="en-US" dirty="0">
                <a:solidFill>
                  <a:srgbClr val="1974D2"/>
                </a:solidFill>
              </a:rPr>
              <a:t>e</a:t>
            </a:r>
            <a:r>
              <a:rPr lang="en" dirty="0">
                <a:solidFill>
                  <a:srgbClr val="1974D2"/>
                </a:solidFill>
              </a:rPr>
              <a:t>rformance Check – Training performance</a:t>
            </a:r>
            <a:endParaRPr dirty="0">
              <a:solidFill>
                <a:srgbClr val="1974D2"/>
              </a:solidFill>
            </a:endParaRPr>
          </a:p>
        </p:txBody>
      </p:sp>
      <p:sp>
        <p:nvSpPr>
          <p:cNvPr id="2" name="TextBox 1">
            <a:extLst>
              <a:ext uri="{FF2B5EF4-FFF2-40B4-BE49-F238E27FC236}">
                <a16:creationId xmlns:a16="http://schemas.microsoft.com/office/drawing/2014/main" id="{9BB113D5-C284-DE54-8CEA-61348C1F68C1}"/>
              </a:ext>
            </a:extLst>
          </p:cNvPr>
          <p:cNvSpPr txBox="1"/>
          <p:nvPr/>
        </p:nvSpPr>
        <p:spPr>
          <a:xfrm>
            <a:off x="886568" y="846648"/>
            <a:ext cx="2655736" cy="307777"/>
          </a:xfrm>
          <a:prstGeom prst="rect">
            <a:avLst/>
          </a:prstGeom>
          <a:noFill/>
        </p:spPr>
        <p:txBody>
          <a:bodyPr wrap="square" rtlCol="0">
            <a:spAutoFit/>
          </a:bodyPr>
          <a:lstStyle/>
          <a:p>
            <a:pPr algn="ctr"/>
            <a:r>
              <a:rPr lang="en-AE" b="1" dirty="0">
                <a:latin typeface="Nunito" pitchFamily="2" charset="77"/>
              </a:rPr>
              <a:t>Training Set</a:t>
            </a:r>
          </a:p>
        </p:txBody>
      </p:sp>
      <p:sp>
        <p:nvSpPr>
          <p:cNvPr id="3" name="TextBox 2">
            <a:extLst>
              <a:ext uri="{FF2B5EF4-FFF2-40B4-BE49-F238E27FC236}">
                <a16:creationId xmlns:a16="http://schemas.microsoft.com/office/drawing/2014/main" id="{507E0C01-A53E-5759-077C-563A2B6D214F}"/>
              </a:ext>
            </a:extLst>
          </p:cNvPr>
          <p:cNvSpPr txBox="1"/>
          <p:nvPr/>
        </p:nvSpPr>
        <p:spPr>
          <a:xfrm>
            <a:off x="5387006" y="846648"/>
            <a:ext cx="2655736" cy="307777"/>
          </a:xfrm>
          <a:prstGeom prst="rect">
            <a:avLst/>
          </a:prstGeom>
          <a:noFill/>
        </p:spPr>
        <p:txBody>
          <a:bodyPr wrap="square" rtlCol="0">
            <a:spAutoFit/>
          </a:bodyPr>
          <a:lstStyle/>
          <a:p>
            <a:pPr algn="ctr"/>
            <a:r>
              <a:rPr lang="en-AE" b="1" dirty="0">
                <a:latin typeface="Nunito" pitchFamily="2" charset="77"/>
              </a:rPr>
              <a:t>Testing Set</a:t>
            </a:r>
          </a:p>
        </p:txBody>
      </p:sp>
      <p:cxnSp>
        <p:nvCxnSpPr>
          <p:cNvPr id="5" name="Straight Connector 4">
            <a:extLst>
              <a:ext uri="{FF2B5EF4-FFF2-40B4-BE49-F238E27FC236}">
                <a16:creationId xmlns:a16="http://schemas.microsoft.com/office/drawing/2014/main" id="{28692387-CF14-ADCC-3226-BBC6FD4928C4}"/>
              </a:ext>
            </a:extLst>
          </p:cNvPr>
          <p:cNvCxnSpPr>
            <a:cxnSpLocks/>
          </p:cNvCxnSpPr>
          <p:nvPr/>
        </p:nvCxnSpPr>
        <p:spPr>
          <a:xfrm>
            <a:off x="4462850" y="846648"/>
            <a:ext cx="0" cy="2331356"/>
          </a:xfrm>
          <a:prstGeom prst="line">
            <a:avLst/>
          </a:prstGeom>
          <a:ln w="19050">
            <a:solidFill>
              <a:srgbClr val="00B050"/>
            </a:solidFill>
            <a:prstDash val="dash"/>
          </a:ln>
        </p:spPr>
        <p:style>
          <a:lnRef idx="1">
            <a:schemeClr val="accent6"/>
          </a:lnRef>
          <a:fillRef idx="0">
            <a:schemeClr val="accent6"/>
          </a:fillRef>
          <a:effectRef idx="0">
            <a:schemeClr val="accent6"/>
          </a:effectRef>
          <a:fontRef idx="minor">
            <a:schemeClr val="tx1"/>
          </a:fontRef>
        </p:style>
      </p:cxnSp>
      <p:graphicFrame>
        <p:nvGraphicFramePr>
          <p:cNvPr id="4" name="Table 6">
            <a:extLst>
              <a:ext uri="{FF2B5EF4-FFF2-40B4-BE49-F238E27FC236}">
                <a16:creationId xmlns:a16="http://schemas.microsoft.com/office/drawing/2014/main" id="{D23C4352-8BE0-5447-A63D-813C97943876}"/>
              </a:ext>
            </a:extLst>
          </p:cNvPr>
          <p:cNvGraphicFramePr>
            <a:graphicFrameLocks noGrp="1"/>
          </p:cNvGraphicFramePr>
          <p:nvPr>
            <p:extLst>
              <p:ext uri="{D42A27DB-BD31-4B8C-83A1-F6EECF244321}">
                <p14:modId xmlns:p14="http://schemas.microsoft.com/office/powerpoint/2010/main" val="197939385"/>
              </p:ext>
            </p:extLst>
          </p:nvPr>
        </p:nvGraphicFramePr>
        <p:xfrm>
          <a:off x="1203773" y="1376732"/>
          <a:ext cx="2122736" cy="1790265"/>
        </p:xfrm>
        <a:graphic>
          <a:graphicData uri="http://schemas.openxmlformats.org/drawingml/2006/table">
            <a:tbl>
              <a:tblPr firstRow="1" bandRow="1">
                <a:tableStyleId>{2D5ABB26-0587-4C30-8999-92F81FD0307C}</a:tableStyleId>
              </a:tblPr>
              <a:tblGrid>
                <a:gridCol w="1061368">
                  <a:extLst>
                    <a:ext uri="{9D8B030D-6E8A-4147-A177-3AD203B41FA5}">
                      <a16:colId xmlns:a16="http://schemas.microsoft.com/office/drawing/2014/main" val="2548304673"/>
                    </a:ext>
                  </a:extLst>
                </a:gridCol>
                <a:gridCol w="1061368">
                  <a:extLst>
                    <a:ext uri="{9D8B030D-6E8A-4147-A177-3AD203B41FA5}">
                      <a16:colId xmlns:a16="http://schemas.microsoft.com/office/drawing/2014/main" val="2589211846"/>
                    </a:ext>
                  </a:extLst>
                </a:gridCol>
              </a:tblGrid>
              <a:tr h="0">
                <a:tc>
                  <a:txBody>
                    <a:bodyPr/>
                    <a:lstStyle/>
                    <a:p>
                      <a:pPr algn="ct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P</a:t>
                      </a:r>
                      <a:r>
                        <a:rPr lang="en-US" sz="1000" b="0" cap="none" spc="0" dirty="0">
                          <a:ln w="0"/>
                          <a:solidFill>
                            <a:schemeClr val="bg1"/>
                          </a:solidFill>
                          <a:effectLst>
                            <a:outerShdw blurRad="38100" dist="19050" dir="2700000" algn="tl" rotWithShape="0">
                              <a:schemeClr val="dk1">
                                <a:alpha val="40000"/>
                              </a:schemeClr>
                            </a:outerShdw>
                          </a:effectLst>
                          <a:latin typeface="Nunito" pitchFamily="2" charset="77"/>
                        </a:rPr>
                        <a:t>a</a:t>
                      </a: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rmeters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861157143"/>
                  </a:ext>
                </a:extLst>
              </a:tr>
              <a:tr h="309285">
                <a:tc>
                  <a:txBody>
                    <a:bodyPr/>
                    <a:lstStyle/>
                    <a:p>
                      <a:pPr algn="ctr"/>
                      <a:r>
                        <a:rPr lang="en-AE" sz="1000" dirty="0">
                          <a:latin typeface="Nunito" pitchFamily="2" charset="77"/>
                        </a:rPr>
                        <a:t>RMSE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0.229884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720695"/>
                  </a:ext>
                </a:extLst>
              </a:tr>
              <a:tr h="309285">
                <a:tc>
                  <a:txBody>
                    <a:bodyPr/>
                    <a:lstStyle/>
                    <a:p>
                      <a:pPr algn="ctr"/>
                      <a:r>
                        <a:rPr lang="en-AE" sz="1000" dirty="0">
                          <a:latin typeface="Nunito" pitchFamily="2" charset="77"/>
                        </a:rPr>
                        <a:t>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0.180326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3280537"/>
                  </a:ext>
                </a:extLst>
              </a:tr>
              <a:tr h="309285">
                <a:tc>
                  <a:txBody>
                    <a:bodyPr/>
                    <a:lstStyle/>
                    <a:p>
                      <a:pPr algn="ctr"/>
                      <a:r>
                        <a:rPr lang="en-AE" sz="1000" dirty="0">
                          <a:latin typeface="Nunito" pitchFamily="2" charset="77"/>
                        </a:rPr>
                        <a:t>R-squared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0.844886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606535"/>
                  </a:ext>
                </a:extLst>
              </a:tr>
              <a:tr h="309285">
                <a:tc>
                  <a:txBody>
                    <a:bodyPr/>
                    <a:lstStyle/>
                    <a:p>
                      <a:pPr algn="ctr"/>
                      <a:r>
                        <a:rPr lang="en-AE" sz="1000" dirty="0">
                          <a:latin typeface="Nunito" pitchFamily="2" charset="77"/>
                        </a:rPr>
                        <a:t>Adj R squared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0.841675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204838"/>
                  </a:ext>
                </a:extLst>
              </a:tr>
              <a:tr h="309285">
                <a:tc>
                  <a:txBody>
                    <a:bodyPr/>
                    <a:lstStyle/>
                    <a:p>
                      <a:pPr algn="ctr"/>
                      <a:r>
                        <a:rPr lang="en-AE" sz="1000" dirty="0">
                          <a:latin typeface="Nunito" pitchFamily="2" charset="77"/>
                        </a:rPr>
                        <a:t>MAPE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4.326841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940025"/>
                  </a:ext>
                </a:extLst>
              </a:tr>
            </a:tbl>
          </a:graphicData>
        </a:graphic>
      </p:graphicFrame>
      <p:graphicFrame>
        <p:nvGraphicFramePr>
          <p:cNvPr id="6" name="Table 6">
            <a:extLst>
              <a:ext uri="{FF2B5EF4-FFF2-40B4-BE49-F238E27FC236}">
                <a16:creationId xmlns:a16="http://schemas.microsoft.com/office/drawing/2014/main" id="{BB6F00AF-EAEC-9579-BEBE-3C869C865398}"/>
              </a:ext>
            </a:extLst>
          </p:cNvPr>
          <p:cNvGraphicFramePr>
            <a:graphicFrameLocks noGrp="1"/>
          </p:cNvGraphicFramePr>
          <p:nvPr>
            <p:extLst>
              <p:ext uri="{D42A27DB-BD31-4B8C-83A1-F6EECF244321}">
                <p14:modId xmlns:p14="http://schemas.microsoft.com/office/powerpoint/2010/main" val="314603960"/>
              </p:ext>
            </p:extLst>
          </p:nvPr>
        </p:nvGraphicFramePr>
        <p:xfrm>
          <a:off x="5653506" y="1376731"/>
          <a:ext cx="2122736" cy="1790265"/>
        </p:xfrm>
        <a:graphic>
          <a:graphicData uri="http://schemas.openxmlformats.org/drawingml/2006/table">
            <a:tbl>
              <a:tblPr firstRow="1" bandRow="1">
                <a:tableStyleId>{2D5ABB26-0587-4C30-8999-92F81FD0307C}</a:tableStyleId>
              </a:tblPr>
              <a:tblGrid>
                <a:gridCol w="1061368">
                  <a:extLst>
                    <a:ext uri="{9D8B030D-6E8A-4147-A177-3AD203B41FA5}">
                      <a16:colId xmlns:a16="http://schemas.microsoft.com/office/drawing/2014/main" val="2548304673"/>
                    </a:ext>
                  </a:extLst>
                </a:gridCol>
                <a:gridCol w="1061368">
                  <a:extLst>
                    <a:ext uri="{9D8B030D-6E8A-4147-A177-3AD203B41FA5}">
                      <a16:colId xmlns:a16="http://schemas.microsoft.com/office/drawing/2014/main" val="2589211846"/>
                    </a:ext>
                  </a:extLst>
                </a:gridCol>
              </a:tblGrid>
              <a:tr h="0">
                <a:tc>
                  <a:txBody>
                    <a:bodyPr/>
                    <a:lstStyle/>
                    <a:p>
                      <a:pPr algn="ct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P</a:t>
                      </a:r>
                      <a:r>
                        <a:rPr lang="en-US" sz="1000" b="0" cap="none" spc="0" dirty="0">
                          <a:ln w="0"/>
                          <a:solidFill>
                            <a:schemeClr val="bg1"/>
                          </a:solidFill>
                          <a:effectLst>
                            <a:outerShdw blurRad="38100" dist="19050" dir="2700000" algn="tl" rotWithShape="0">
                              <a:schemeClr val="dk1">
                                <a:alpha val="40000"/>
                              </a:schemeClr>
                            </a:outerShdw>
                          </a:effectLst>
                          <a:latin typeface="Nunito" pitchFamily="2" charset="77"/>
                        </a:rPr>
                        <a:t>a</a:t>
                      </a: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rmeters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861157143"/>
                  </a:ext>
                </a:extLst>
              </a:tr>
              <a:tr h="309285">
                <a:tc>
                  <a:txBody>
                    <a:bodyPr/>
                    <a:lstStyle/>
                    <a:p>
                      <a:pPr algn="ctr"/>
                      <a:r>
                        <a:rPr lang="en-AE" sz="1000" dirty="0">
                          <a:latin typeface="Nunito" pitchFamily="2" charset="77"/>
                        </a:rPr>
                        <a:t>RMSE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0.238358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720695"/>
                  </a:ext>
                </a:extLst>
              </a:tr>
              <a:tr h="309285">
                <a:tc>
                  <a:txBody>
                    <a:bodyPr/>
                    <a:lstStyle/>
                    <a:p>
                      <a:pPr algn="ctr"/>
                      <a:r>
                        <a:rPr lang="en-AE" sz="1000" dirty="0">
                          <a:latin typeface="Nunito" pitchFamily="2" charset="77"/>
                        </a:rPr>
                        <a:t>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0.184749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3280537"/>
                  </a:ext>
                </a:extLst>
              </a:tr>
              <a:tr h="309285">
                <a:tc>
                  <a:txBody>
                    <a:bodyPr/>
                    <a:lstStyle/>
                    <a:p>
                      <a:pPr algn="ctr"/>
                      <a:r>
                        <a:rPr lang="en-AE" sz="1000" dirty="0">
                          <a:latin typeface="Nunito" pitchFamily="2" charset="77"/>
                        </a:rPr>
                        <a:t>R-squared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0.842479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606535"/>
                  </a:ext>
                </a:extLst>
              </a:tr>
              <a:tr h="309285">
                <a:tc>
                  <a:txBody>
                    <a:bodyPr/>
                    <a:lstStyle/>
                    <a:p>
                      <a:pPr algn="ctr"/>
                      <a:r>
                        <a:rPr lang="en-AE" sz="1000" dirty="0">
                          <a:latin typeface="Nunito" pitchFamily="2" charset="77"/>
                        </a:rPr>
                        <a:t>Adj R squared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0.834659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204838"/>
                  </a:ext>
                </a:extLst>
              </a:tr>
              <a:tr h="309285">
                <a:tc>
                  <a:txBody>
                    <a:bodyPr/>
                    <a:lstStyle/>
                    <a:p>
                      <a:pPr algn="ctr"/>
                      <a:r>
                        <a:rPr lang="en-AE" sz="1000" dirty="0">
                          <a:latin typeface="Nunito" pitchFamily="2" charset="77"/>
                        </a:rPr>
                        <a:t>MAPE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4.501651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940025"/>
                  </a:ext>
                </a:extLst>
              </a:tr>
            </a:tbl>
          </a:graphicData>
        </a:graphic>
      </p:graphicFrame>
      <p:sp>
        <p:nvSpPr>
          <p:cNvPr id="7" name="Rectangle 1">
            <a:extLst>
              <a:ext uri="{FF2B5EF4-FFF2-40B4-BE49-F238E27FC236}">
                <a16:creationId xmlns:a16="http://schemas.microsoft.com/office/drawing/2014/main" id="{C14B4DDF-B348-E5AE-7E2C-2D4E04D00A93}"/>
              </a:ext>
            </a:extLst>
          </p:cNvPr>
          <p:cNvSpPr>
            <a:spLocks noChangeArrowheads="1"/>
          </p:cNvSpPr>
          <p:nvPr/>
        </p:nvSpPr>
        <p:spPr bwMode="auto">
          <a:xfrm>
            <a:off x="326571" y="3291340"/>
            <a:ext cx="8280395" cy="1638910"/>
          </a:xfrm>
          <a:prstGeom prst="rect">
            <a:avLst/>
          </a:prstGeom>
          <a:noFill/>
        </p:spPr>
        <p:txBody>
          <a:bodyPr wrap="square" rtlCol="0">
            <a:spAutoFit/>
          </a:bodyPr>
          <a:lstStyle/>
          <a:p>
            <a:r>
              <a:rPr lang="en-US" altLang="en-US" sz="1200" b="1" dirty="0">
                <a:solidFill>
                  <a:schemeClr val="bg2"/>
                </a:solidFill>
                <a:latin typeface="Nunito" pitchFamily="2" charset="77"/>
              </a:rPr>
              <a:t>Observations:</a:t>
            </a:r>
          </a:p>
          <a:p>
            <a:pPr marL="171450" indent="-171450">
              <a:lnSpc>
                <a:spcPct val="150000"/>
              </a:lnSpc>
              <a:buFont typeface="Arial" panose="020B0604020202020204" pitchFamily="34" charset="0"/>
              <a:buChar char="•"/>
            </a:pPr>
            <a:r>
              <a:rPr lang="en-US" altLang="en-US" sz="1200" dirty="0">
                <a:solidFill>
                  <a:schemeClr val="bg2"/>
                </a:solidFill>
                <a:latin typeface="Nunito" pitchFamily="2" charset="77"/>
              </a:rPr>
              <a:t>The training</a:t>
            </a:r>
            <a:r>
              <a:rPr lang="en-US" altLang="en-US" sz="1200" b="1" dirty="0">
                <a:solidFill>
                  <a:schemeClr val="bg2"/>
                </a:solidFill>
                <a:latin typeface="Nunito" pitchFamily="2" charset="77"/>
              </a:rPr>
              <a:t> R squared is 0.84</a:t>
            </a:r>
            <a:r>
              <a:rPr lang="en-US" altLang="en-US" sz="1200" dirty="0">
                <a:solidFill>
                  <a:schemeClr val="bg2"/>
                </a:solidFill>
                <a:latin typeface="Nunito" pitchFamily="2" charset="77"/>
              </a:rPr>
              <a:t>, which means that the model is not underfitting.</a:t>
            </a:r>
          </a:p>
          <a:p>
            <a:pPr marL="171450" indent="-171450">
              <a:lnSpc>
                <a:spcPct val="150000"/>
              </a:lnSpc>
              <a:buFont typeface="Arial" panose="020B0604020202020204" pitchFamily="34" charset="0"/>
              <a:buChar char="•"/>
            </a:pPr>
            <a:r>
              <a:rPr lang="en-US" altLang="en-US" sz="1200" dirty="0">
                <a:solidFill>
                  <a:schemeClr val="bg2"/>
                </a:solidFill>
                <a:latin typeface="Nunito" pitchFamily="2" charset="77"/>
              </a:rPr>
              <a:t>The train and test </a:t>
            </a:r>
            <a:r>
              <a:rPr lang="en-US" altLang="en-US" sz="1200" b="1" dirty="0">
                <a:solidFill>
                  <a:schemeClr val="bg2"/>
                </a:solidFill>
                <a:latin typeface="Nunito" pitchFamily="2" charset="77"/>
              </a:rPr>
              <a:t>RMSE</a:t>
            </a:r>
            <a:r>
              <a:rPr lang="en-US" altLang="en-US" sz="1200" dirty="0">
                <a:solidFill>
                  <a:schemeClr val="bg2"/>
                </a:solidFill>
                <a:latin typeface="Nunito" pitchFamily="2" charset="77"/>
              </a:rPr>
              <a:t> and </a:t>
            </a:r>
            <a:r>
              <a:rPr lang="en-US" altLang="en-US" sz="1200" b="1" dirty="0">
                <a:solidFill>
                  <a:schemeClr val="bg2"/>
                </a:solidFill>
                <a:latin typeface="Nunito" pitchFamily="2" charset="77"/>
              </a:rPr>
              <a:t>MAE</a:t>
            </a:r>
            <a:r>
              <a:rPr lang="en-US" altLang="en-US" sz="1200" dirty="0">
                <a:solidFill>
                  <a:schemeClr val="bg2"/>
                </a:solidFill>
                <a:latin typeface="Nunito" pitchFamily="2" charset="77"/>
              </a:rPr>
              <a:t> are comparable, so the model is not overfitting either.</a:t>
            </a:r>
          </a:p>
          <a:p>
            <a:pPr marL="171450" indent="-171450">
              <a:lnSpc>
                <a:spcPct val="150000"/>
              </a:lnSpc>
              <a:buFont typeface="Arial" panose="020B0604020202020204" pitchFamily="34" charset="0"/>
              <a:buChar char="•"/>
            </a:pPr>
            <a:r>
              <a:rPr lang="en-US" altLang="en-US" sz="1200" b="1" dirty="0">
                <a:solidFill>
                  <a:schemeClr val="bg2"/>
                </a:solidFill>
                <a:latin typeface="Nunito" pitchFamily="2" charset="77"/>
              </a:rPr>
              <a:t>MAE</a:t>
            </a:r>
            <a:r>
              <a:rPr lang="en-US" altLang="en-US" sz="1200" dirty="0">
                <a:solidFill>
                  <a:schemeClr val="bg2"/>
                </a:solidFill>
                <a:latin typeface="Nunito" pitchFamily="2" charset="77"/>
              </a:rPr>
              <a:t> suggests that the model can predict the prices of used/refurbished phones within a mean error of 0.184 on the test data.</a:t>
            </a:r>
          </a:p>
          <a:p>
            <a:pPr marL="171450" indent="-171450">
              <a:lnSpc>
                <a:spcPct val="150000"/>
              </a:lnSpc>
              <a:buFont typeface="Arial" panose="020B0604020202020204" pitchFamily="34" charset="0"/>
              <a:buChar char="•"/>
            </a:pPr>
            <a:r>
              <a:rPr lang="en-US" altLang="en-US" sz="1200" dirty="0">
                <a:solidFill>
                  <a:schemeClr val="bg2"/>
                </a:solidFill>
                <a:latin typeface="Nunito" pitchFamily="2" charset="77"/>
              </a:rPr>
              <a:t>MAPE of 4.5 on the test data means that we are able to predict within 4.5% of the normalized used prices.</a:t>
            </a:r>
          </a:p>
        </p:txBody>
      </p:sp>
    </p:spTree>
    <p:extLst>
      <p:ext uri="{BB962C8B-B14F-4D97-AF65-F5344CB8AC3E}">
        <p14:creationId xmlns:p14="http://schemas.microsoft.com/office/powerpoint/2010/main" val="837697523"/>
      </p:ext>
    </p:extLst>
  </p:cSld>
  <p:clrMapOvr>
    <a:overrideClrMapping bg1="lt1" tx1="dk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0e9006cb6c_1_28"/>
          <p:cNvSpPr txBox="1">
            <a:spLocks noGrp="1"/>
          </p:cNvSpPr>
          <p:nvPr>
            <p:ph type="title"/>
          </p:nvPr>
        </p:nvSpPr>
        <p:spPr>
          <a:xfrm>
            <a:off x="311700" y="208627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200"/>
              <a:buNone/>
            </a:pPr>
            <a:r>
              <a:rPr lang="en" dirty="0">
                <a:solidFill>
                  <a:srgbClr val="1974D2"/>
                </a:solidFill>
                <a:effectLst/>
              </a:rPr>
              <a:t>CHECKING LINEAR REGRESSION ASSUMPTIONS</a:t>
            </a:r>
            <a:endParaRPr dirty="0">
              <a:solidFill>
                <a:srgbClr val="1974D2"/>
              </a:solidFill>
              <a:effectLst/>
            </a:endParaRPr>
          </a:p>
        </p:txBody>
      </p:sp>
    </p:spTree>
    <p:extLst>
      <p:ext uri="{BB962C8B-B14F-4D97-AF65-F5344CB8AC3E}">
        <p14:creationId xmlns:p14="http://schemas.microsoft.com/office/powerpoint/2010/main" val="411525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US" dirty="0">
                <a:solidFill>
                  <a:srgbClr val="1974D2"/>
                </a:solidFill>
              </a:rPr>
              <a:t>Linear Regression Assumptions</a:t>
            </a:r>
            <a:endParaRPr dirty="0">
              <a:solidFill>
                <a:srgbClr val="1974D2"/>
              </a:solidFill>
            </a:endParaRPr>
          </a:p>
        </p:txBody>
      </p:sp>
      <p:sp>
        <p:nvSpPr>
          <p:cNvPr id="2" name="TextBox 1">
            <a:extLst>
              <a:ext uri="{FF2B5EF4-FFF2-40B4-BE49-F238E27FC236}">
                <a16:creationId xmlns:a16="http://schemas.microsoft.com/office/drawing/2014/main" id="{9BB113D5-C284-DE54-8CEA-61348C1F68C1}"/>
              </a:ext>
            </a:extLst>
          </p:cNvPr>
          <p:cNvSpPr txBox="1"/>
          <p:nvPr/>
        </p:nvSpPr>
        <p:spPr>
          <a:xfrm>
            <a:off x="310100" y="1041619"/>
            <a:ext cx="8413049" cy="461665"/>
          </a:xfrm>
          <a:prstGeom prst="rect">
            <a:avLst/>
          </a:prstGeom>
          <a:noFill/>
        </p:spPr>
        <p:txBody>
          <a:bodyPr wrap="square" rtlCol="0">
            <a:spAutoFit/>
          </a:bodyPr>
          <a:lstStyle/>
          <a:p>
            <a:r>
              <a:rPr lang="en-US" sz="1200" dirty="0">
                <a:latin typeface="Nunito" pitchFamily="2" charset="77"/>
              </a:rPr>
              <a:t>The very first step after building a linear regression model is to </a:t>
            </a:r>
            <a:r>
              <a:rPr lang="en-US" sz="1200" b="1" dirty="0">
                <a:latin typeface="Nunito" pitchFamily="2" charset="77"/>
              </a:rPr>
              <a:t>check whether our model meets the assumptions of linear regression</a:t>
            </a:r>
            <a:r>
              <a:rPr lang="en-US" sz="1200" dirty="0">
                <a:latin typeface="Nunito" pitchFamily="2" charset="77"/>
              </a:rPr>
              <a:t>. These assumptions are a vital part of assessing whether the model is correctly specified.</a:t>
            </a:r>
            <a:endParaRPr lang="en-AE" sz="1200" dirty="0">
              <a:latin typeface="Nunito" pitchFamily="2" charset="77"/>
            </a:endParaRPr>
          </a:p>
        </p:txBody>
      </p:sp>
      <p:sp>
        <p:nvSpPr>
          <p:cNvPr id="3" name="Notched Right Arrow 2">
            <a:extLst>
              <a:ext uri="{FF2B5EF4-FFF2-40B4-BE49-F238E27FC236}">
                <a16:creationId xmlns:a16="http://schemas.microsoft.com/office/drawing/2014/main" id="{3A304E5A-3ACD-7AED-7B2A-3E1F28DED99A}"/>
              </a:ext>
            </a:extLst>
          </p:cNvPr>
          <p:cNvSpPr/>
          <p:nvPr/>
        </p:nvSpPr>
        <p:spPr>
          <a:xfrm>
            <a:off x="2576223" y="1635219"/>
            <a:ext cx="3267986" cy="593060"/>
          </a:xfrm>
          <a:prstGeom prst="notchedRightArrow">
            <a:avLst/>
          </a:prstGeom>
          <a:solidFill>
            <a:srgbClr val="1A7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200" dirty="0">
                <a:ln w="0"/>
                <a:solidFill>
                  <a:schemeClr val="bg1"/>
                </a:solidFill>
                <a:effectLst>
                  <a:outerShdw blurRad="38100" dist="19050" dir="2700000" algn="tl" rotWithShape="0">
                    <a:schemeClr val="dk1">
                      <a:alpha val="40000"/>
                    </a:schemeClr>
                  </a:outerShdw>
                </a:effectLst>
                <a:latin typeface="Nunito" pitchFamily="2" charset="77"/>
              </a:rPr>
              <a:t>No Multicollinearity</a:t>
            </a:r>
          </a:p>
        </p:txBody>
      </p:sp>
      <p:sp>
        <p:nvSpPr>
          <p:cNvPr id="5" name="Notched Right Arrow 4">
            <a:extLst>
              <a:ext uri="{FF2B5EF4-FFF2-40B4-BE49-F238E27FC236}">
                <a16:creationId xmlns:a16="http://schemas.microsoft.com/office/drawing/2014/main" id="{2FB442C8-BA68-41E6-709B-5D20A9BEE36B}"/>
              </a:ext>
            </a:extLst>
          </p:cNvPr>
          <p:cNvSpPr/>
          <p:nvPr/>
        </p:nvSpPr>
        <p:spPr>
          <a:xfrm>
            <a:off x="2576223" y="2543741"/>
            <a:ext cx="3267986" cy="593060"/>
          </a:xfrm>
          <a:prstGeom prst="notchedRightArrow">
            <a:avLst>
              <a:gd name="adj1" fmla="val 52682"/>
              <a:gd name="adj2" fmla="val 50000"/>
            </a:avLst>
          </a:prstGeom>
          <a:solidFill>
            <a:srgbClr val="0E3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200" dirty="0">
                <a:ln w="0"/>
                <a:solidFill>
                  <a:schemeClr val="bg1"/>
                </a:solidFill>
                <a:effectLst>
                  <a:outerShdw blurRad="38100" dist="19050" dir="2700000" algn="tl" rotWithShape="0">
                    <a:schemeClr val="dk1">
                      <a:alpha val="40000"/>
                    </a:schemeClr>
                  </a:outerShdw>
                </a:effectLst>
                <a:latin typeface="Nunito" pitchFamily="2" charset="77"/>
              </a:rPr>
              <a:t>Linearity and independence of variables</a:t>
            </a:r>
          </a:p>
        </p:txBody>
      </p:sp>
      <p:sp>
        <p:nvSpPr>
          <p:cNvPr id="7" name="Notched Right Arrow 6">
            <a:extLst>
              <a:ext uri="{FF2B5EF4-FFF2-40B4-BE49-F238E27FC236}">
                <a16:creationId xmlns:a16="http://schemas.microsoft.com/office/drawing/2014/main" id="{1F329DAC-68D5-8EBB-D51C-B0B3B5456AE6}"/>
              </a:ext>
            </a:extLst>
          </p:cNvPr>
          <p:cNvSpPr/>
          <p:nvPr/>
        </p:nvSpPr>
        <p:spPr>
          <a:xfrm>
            <a:off x="2576223" y="3546340"/>
            <a:ext cx="3267986" cy="593060"/>
          </a:xfrm>
          <a:prstGeom prst="notchedRightArrow">
            <a:avLst/>
          </a:prstGeom>
          <a:solidFill>
            <a:srgbClr val="0E3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200" dirty="0">
                <a:ln w="0"/>
                <a:solidFill>
                  <a:schemeClr val="bg1"/>
                </a:solidFill>
                <a:effectLst>
                  <a:outerShdw blurRad="38100" dist="19050" dir="2700000" algn="tl" rotWithShape="0">
                    <a:schemeClr val="dk1">
                      <a:alpha val="40000"/>
                    </a:schemeClr>
                  </a:outerShdw>
                </a:effectLst>
                <a:latin typeface="Nunito" pitchFamily="2" charset="77"/>
              </a:rPr>
              <a:t>Normality of error terms</a:t>
            </a:r>
          </a:p>
        </p:txBody>
      </p:sp>
      <p:sp>
        <p:nvSpPr>
          <p:cNvPr id="8" name="Notched Right Arrow 7">
            <a:extLst>
              <a:ext uri="{FF2B5EF4-FFF2-40B4-BE49-F238E27FC236}">
                <a16:creationId xmlns:a16="http://schemas.microsoft.com/office/drawing/2014/main" id="{04B4AD82-A063-2AC6-6E3E-B7FCE7EB81FB}"/>
              </a:ext>
            </a:extLst>
          </p:cNvPr>
          <p:cNvSpPr/>
          <p:nvPr/>
        </p:nvSpPr>
        <p:spPr>
          <a:xfrm>
            <a:off x="2576223" y="4187162"/>
            <a:ext cx="3267986" cy="593060"/>
          </a:xfrm>
          <a:prstGeom prst="notchedRightArrow">
            <a:avLst/>
          </a:prstGeom>
          <a:solidFill>
            <a:srgbClr val="1A7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sz="1200" dirty="0">
                <a:ln w="0"/>
                <a:solidFill>
                  <a:schemeClr val="bg1"/>
                </a:solidFill>
                <a:effectLst>
                  <a:outerShdw blurRad="38100" dist="19050" dir="2700000" algn="tl" rotWithShape="0">
                    <a:schemeClr val="dk1">
                      <a:alpha val="40000"/>
                    </a:schemeClr>
                  </a:outerShdw>
                </a:effectLst>
                <a:latin typeface="Nunito" pitchFamily="2" charset="77"/>
              </a:rPr>
              <a:t>No </a:t>
            </a:r>
            <a:r>
              <a:rPr lang="en-US" sz="1200" dirty="0">
                <a:ln w="0"/>
                <a:solidFill>
                  <a:schemeClr val="bg1"/>
                </a:solidFill>
                <a:effectLst>
                  <a:outerShdw blurRad="38100" dist="19050" dir="2700000" algn="tl" rotWithShape="0">
                    <a:schemeClr val="dk1">
                      <a:alpha val="40000"/>
                    </a:schemeClr>
                  </a:outerShdw>
                </a:effectLst>
                <a:latin typeface="Nunito" pitchFamily="2" charset="77"/>
              </a:rPr>
              <a:t>Heteroscedasticity </a:t>
            </a:r>
            <a:endParaRPr lang="en-AE" sz="1200" dirty="0">
              <a:ln w="0"/>
              <a:solidFill>
                <a:schemeClr val="bg1"/>
              </a:solidFill>
              <a:effectLst>
                <a:outerShdw blurRad="38100" dist="19050" dir="2700000" algn="tl" rotWithShape="0">
                  <a:schemeClr val="dk1">
                    <a:alpha val="40000"/>
                  </a:schemeClr>
                </a:outerShdw>
              </a:effectLst>
              <a:latin typeface="Nunito" pitchFamily="2" charset="77"/>
            </a:endParaRP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1932167"/>
            <a:ext cx="184731" cy="307777"/>
          </a:xfrm>
          <a:prstGeom prst="rect">
            <a:avLst/>
          </a:prstGeom>
          <a:noFill/>
        </p:spPr>
        <p:txBody>
          <a:bodyPr wrap="none" rtlCol="0">
            <a:spAutoFit/>
          </a:bodyPr>
          <a:lstStyle/>
          <a:p>
            <a:endParaRPr lang="en-AE" dirty="0"/>
          </a:p>
        </p:txBody>
      </p:sp>
      <p:sp>
        <p:nvSpPr>
          <p:cNvPr id="12" name="TextBox 11">
            <a:extLst>
              <a:ext uri="{FF2B5EF4-FFF2-40B4-BE49-F238E27FC236}">
                <a16:creationId xmlns:a16="http://schemas.microsoft.com/office/drawing/2014/main" id="{A1B45F18-F196-E520-1F85-BBB28CC0EA49}"/>
              </a:ext>
            </a:extLst>
          </p:cNvPr>
          <p:cNvSpPr txBox="1"/>
          <p:nvPr/>
        </p:nvSpPr>
        <p:spPr>
          <a:xfrm>
            <a:off x="75328" y="1731694"/>
            <a:ext cx="2405477" cy="400110"/>
          </a:xfrm>
          <a:prstGeom prst="rect">
            <a:avLst/>
          </a:prstGeom>
          <a:noFill/>
          <a:ln w="9525">
            <a:solidFill>
              <a:srgbClr val="00B050"/>
            </a:solidFill>
            <a:prstDash val="dash"/>
          </a:ln>
        </p:spPr>
        <p:txBody>
          <a:bodyPr wrap="square" rtlCol="0">
            <a:spAutoFit/>
          </a:bodyPr>
          <a:lstStyle/>
          <a:p>
            <a:r>
              <a:rPr lang="en-US" sz="1000" dirty="0">
                <a:latin typeface="Nunito" pitchFamily="2" charset="77"/>
              </a:rPr>
              <a:t>The predictors are not correlated to each other.</a:t>
            </a:r>
            <a:endParaRPr lang="en-AE" sz="1000" dirty="0"/>
          </a:p>
        </p:txBody>
      </p:sp>
      <p:sp>
        <p:nvSpPr>
          <p:cNvPr id="13" name="TextBox 12">
            <a:extLst>
              <a:ext uri="{FF2B5EF4-FFF2-40B4-BE49-F238E27FC236}">
                <a16:creationId xmlns:a16="http://schemas.microsoft.com/office/drawing/2014/main" id="{0C14A682-B3E3-9A62-CAE2-A8BFD378E82E}"/>
              </a:ext>
            </a:extLst>
          </p:cNvPr>
          <p:cNvSpPr txBox="1"/>
          <p:nvPr/>
        </p:nvSpPr>
        <p:spPr>
          <a:xfrm>
            <a:off x="97856" y="2326097"/>
            <a:ext cx="2405477" cy="1169551"/>
          </a:xfrm>
          <a:prstGeom prst="rect">
            <a:avLst/>
          </a:prstGeom>
          <a:noFill/>
          <a:ln w="9525">
            <a:solidFill>
              <a:srgbClr val="00B050"/>
            </a:solidFill>
            <a:prstDash val="dash"/>
          </a:ln>
        </p:spPr>
        <p:txBody>
          <a:bodyPr wrap="square" rtlCol="0">
            <a:spAutoFit/>
          </a:bodyPr>
          <a:lstStyle/>
          <a:p>
            <a:r>
              <a:rPr lang="en-US" sz="1000" dirty="0">
                <a:latin typeface="Nunito" pitchFamily="2" charset="77"/>
              </a:rPr>
              <a:t>Predictor variables must have a linear relation with the dependent variable.</a:t>
            </a:r>
          </a:p>
          <a:p>
            <a:r>
              <a:rPr lang="en-US" sz="1000" dirty="0">
                <a:latin typeface="Nunito" pitchFamily="2" charset="77"/>
              </a:rPr>
              <a:t>If the residuals are not independent, then the CI of the coefficient estimates will be narrower and make us incorrectly conclude a parameter to be statistically significant.</a:t>
            </a:r>
          </a:p>
        </p:txBody>
      </p:sp>
      <p:sp>
        <p:nvSpPr>
          <p:cNvPr id="15" name="TextBox 14">
            <a:extLst>
              <a:ext uri="{FF2B5EF4-FFF2-40B4-BE49-F238E27FC236}">
                <a16:creationId xmlns:a16="http://schemas.microsoft.com/office/drawing/2014/main" id="{1354300A-96EF-E9F9-EC30-1B6DC9C9FB33}"/>
              </a:ext>
            </a:extLst>
          </p:cNvPr>
          <p:cNvSpPr txBox="1"/>
          <p:nvPr/>
        </p:nvSpPr>
        <p:spPr>
          <a:xfrm>
            <a:off x="97856" y="3642815"/>
            <a:ext cx="2406803" cy="400110"/>
          </a:xfrm>
          <a:prstGeom prst="rect">
            <a:avLst/>
          </a:prstGeom>
          <a:noFill/>
          <a:ln w="9525">
            <a:solidFill>
              <a:srgbClr val="00B050"/>
            </a:solidFill>
            <a:prstDash val="dash"/>
          </a:ln>
        </p:spPr>
        <p:txBody>
          <a:bodyPr wrap="square" rtlCol="0">
            <a:spAutoFit/>
          </a:bodyPr>
          <a:lstStyle/>
          <a:p>
            <a:r>
              <a:rPr lang="en-US" sz="1000" dirty="0">
                <a:latin typeface="Nunito" pitchFamily="2" charset="77"/>
              </a:rPr>
              <a:t>The random error terms (residuals) are normally distributed.</a:t>
            </a:r>
            <a:endParaRPr lang="en-AE" sz="1000" dirty="0"/>
          </a:p>
        </p:txBody>
      </p:sp>
      <p:sp>
        <p:nvSpPr>
          <p:cNvPr id="16" name="TextBox 15">
            <a:extLst>
              <a:ext uri="{FF2B5EF4-FFF2-40B4-BE49-F238E27FC236}">
                <a16:creationId xmlns:a16="http://schemas.microsoft.com/office/drawing/2014/main" id="{4B9EDA40-3E91-9A4C-E980-1B231EAAAD65}"/>
              </a:ext>
            </a:extLst>
          </p:cNvPr>
          <p:cNvSpPr txBox="1"/>
          <p:nvPr/>
        </p:nvSpPr>
        <p:spPr>
          <a:xfrm>
            <a:off x="97856" y="4283637"/>
            <a:ext cx="2382949" cy="400110"/>
          </a:xfrm>
          <a:prstGeom prst="rect">
            <a:avLst/>
          </a:prstGeom>
          <a:noFill/>
          <a:ln w="9525">
            <a:solidFill>
              <a:srgbClr val="00B050"/>
            </a:solidFill>
            <a:prstDash val="dash"/>
          </a:ln>
        </p:spPr>
        <p:txBody>
          <a:bodyPr wrap="square" rtlCol="0">
            <a:spAutoFit/>
          </a:bodyPr>
          <a:lstStyle/>
          <a:p>
            <a:r>
              <a:rPr lang="en-US" sz="1000" dirty="0">
                <a:latin typeface="Nunito" pitchFamily="2" charset="77"/>
              </a:rPr>
              <a:t>The variance of errors is constant for all values of independent variable X</a:t>
            </a:r>
          </a:p>
        </p:txBody>
      </p:sp>
      <p:sp>
        <p:nvSpPr>
          <p:cNvPr id="17" name="TextBox 16">
            <a:extLst>
              <a:ext uri="{FF2B5EF4-FFF2-40B4-BE49-F238E27FC236}">
                <a16:creationId xmlns:a16="http://schemas.microsoft.com/office/drawing/2014/main" id="{F3AFDABA-E0C1-FEE1-426F-7A2F6E4214F8}"/>
              </a:ext>
            </a:extLst>
          </p:cNvPr>
          <p:cNvSpPr txBox="1"/>
          <p:nvPr/>
        </p:nvSpPr>
        <p:spPr>
          <a:xfrm>
            <a:off x="5889929" y="1731694"/>
            <a:ext cx="3176541" cy="400110"/>
          </a:xfrm>
          <a:prstGeom prst="rect">
            <a:avLst/>
          </a:prstGeom>
          <a:noFill/>
          <a:ln w="9525">
            <a:solidFill>
              <a:srgbClr val="00B050"/>
            </a:solidFill>
            <a:prstDash val="dash"/>
          </a:ln>
        </p:spPr>
        <p:txBody>
          <a:bodyPr wrap="square" rtlCol="0">
            <a:spAutoFit/>
          </a:bodyPr>
          <a:lstStyle/>
          <a:p>
            <a:r>
              <a:rPr lang="en-US" sz="1000" dirty="0">
                <a:latin typeface="Nunito" pitchFamily="2" charset="77"/>
              </a:rPr>
              <a:t>Variance inflation factor. We will drop the variables with high VIF.</a:t>
            </a:r>
          </a:p>
        </p:txBody>
      </p:sp>
      <p:sp>
        <p:nvSpPr>
          <p:cNvPr id="18" name="TextBox 17">
            <a:extLst>
              <a:ext uri="{FF2B5EF4-FFF2-40B4-BE49-F238E27FC236}">
                <a16:creationId xmlns:a16="http://schemas.microsoft.com/office/drawing/2014/main" id="{972B22DF-B8E4-2B2D-3F13-0DEC88AE224C}"/>
              </a:ext>
            </a:extLst>
          </p:cNvPr>
          <p:cNvSpPr txBox="1"/>
          <p:nvPr/>
        </p:nvSpPr>
        <p:spPr>
          <a:xfrm>
            <a:off x="5889929" y="2431341"/>
            <a:ext cx="3176541" cy="861774"/>
          </a:xfrm>
          <a:prstGeom prst="rect">
            <a:avLst/>
          </a:prstGeom>
          <a:noFill/>
          <a:ln w="9525">
            <a:solidFill>
              <a:srgbClr val="00B050"/>
            </a:solidFill>
            <a:prstDash val="dash"/>
          </a:ln>
        </p:spPr>
        <p:txBody>
          <a:bodyPr wrap="square" rtlCol="0">
            <a:spAutoFit/>
          </a:bodyPr>
          <a:lstStyle>
            <a:defPPr marR="0" lvl="0" algn="l" rtl="0">
              <a:lnSpc>
                <a:spcPct val="100000"/>
              </a:lnSpc>
              <a:spcBef>
                <a:spcPts val="0"/>
              </a:spcBef>
              <a:spcAft>
                <a:spcPts val="0"/>
              </a:spcAft>
            </a:defPPr>
            <a:lvl1pPr>
              <a:defRPr sz="1000">
                <a:latin typeface="Nunito" pitchFamily="2" charset="77"/>
              </a:defRPr>
            </a:lvl1pPr>
          </a:lstStyle>
          <a:p>
            <a:r>
              <a:rPr lang="en-US" dirty="0"/>
              <a:t>Make a plot of fitted values vs residuals. If they don't follow any pattern, then we say the model is linear and residuals are independent. Otherwise, the model is showing signs of non-linearity and error are not independent.</a:t>
            </a:r>
          </a:p>
        </p:txBody>
      </p:sp>
      <p:sp>
        <p:nvSpPr>
          <p:cNvPr id="20" name="TextBox 19">
            <a:extLst>
              <a:ext uri="{FF2B5EF4-FFF2-40B4-BE49-F238E27FC236}">
                <a16:creationId xmlns:a16="http://schemas.microsoft.com/office/drawing/2014/main" id="{241E8EBF-BA81-7369-87BE-F208AEE7AB85}"/>
              </a:ext>
            </a:extLst>
          </p:cNvPr>
          <p:cNvSpPr txBox="1"/>
          <p:nvPr/>
        </p:nvSpPr>
        <p:spPr>
          <a:xfrm>
            <a:off x="5889929" y="3565871"/>
            <a:ext cx="3176541" cy="553998"/>
          </a:xfrm>
          <a:prstGeom prst="rect">
            <a:avLst/>
          </a:prstGeom>
          <a:noFill/>
          <a:ln w="9525">
            <a:solidFill>
              <a:srgbClr val="00B050"/>
            </a:solidFill>
            <a:prstDash val="dash"/>
          </a:ln>
        </p:spPr>
        <p:txBody>
          <a:bodyPr wrap="square" rtlCol="0">
            <a:spAutoFit/>
          </a:bodyPr>
          <a:lstStyle>
            <a:defPPr marR="0" lvl="0" algn="l" rtl="0">
              <a:lnSpc>
                <a:spcPct val="100000"/>
              </a:lnSpc>
              <a:spcBef>
                <a:spcPts val="0"/>
              </a:spcBef>
              <a:spcAft>
                <a:spcPts val="0"/>
              </a:spcAft>
            </a:defPPr>
            <a:lvl1pPr>
              <a:defRPr sz="1000">
                <a:latin typeface="Nunito" pitchFamily="2" charset="77"/>
              </a:defRPr>
            </a:lvl1pPr>
          </a:lstStyle>
          <a:p>
            <a:r>
              <a:rPr lang="en-US" dirty="0"/>
              <a:t>A histogram of residuals can give an idea about the normality. A Q-Q plot of residuals should make a straight-line plot. A Shapiro Wilks test.</a:t>
            </a:r>
          </a:p>
        </p:txBody>
      </p:sp>
      <p:sp>
        <p:nvSpPr>
          <p:cNvPr id="21" name="TextBox 20">
            <a:extLst>
              <a:ext uri="{FF2B5EF4-FFF2-40B4-BE49-F238E27FC236}">
                <a16:creationId xmlns:a16="http://schemas.microsoft.com/office/drawing/2014/main" id="{7DE2F446-2117-514C-9BB4-56407C75190F}"/>
              </a:ext>
            </a:extLst>
          </p:cNvPr>
          <p:cNvSpPr txBox="1"/>
          <p:nvPr/>
        </p:nvSpPr>
        <p:spPr>
          <a:xfrm>
            <a:off x="5889929" y="4226224"/>
            <a:ext cx="3176541" cy="553998"/>
          </a:xfrm>
          <a:prstGeom prst="rect">
            <a:avLst/>
          </a:prstGeom>
          <a:noFill/>
          <a:ln w="9525">
            <a:solidFill>
              <a:srgbClr val="00B050"/>
            </a:solidFill>
            <a:prstDash val="dash"/>
          </a:ln>
        </p:spPr>
        <p:txBody>
          <a:bodyPr wrap="square" rtlCol="0">
            <a:spAutoFit/>
          </a:bodyPr>
          <a:lstStyle>
            <a:defPPr marR="0" lvl="0" algn="l" rtl="0">
              <a:lnSpc>
                <a:spcPct val="100000"/>
              </a:lnSpc>
              <a:spcBef>
                <a:spcPts val="0"/>
              </a:spcBef>
              <a:spcAft>
                <a:spcPts val="0"/>
              </a:spcAft>
            </a:defPPr>
            <a:lvl1pPr>
              <a:defRPr sz="1000">
                <a:latin typeface="Nunito" pitchFamily="2" charset="77"/>
              </a:defRPr>
            </a:lvl1pPr>
          </a:lstStyle>
          <a:p>
            <a:r>
              <a:rPr lang="en-US" dirty="0"/>
              <a:t>The residual vs fitted values plot can form an arrow shape or any other non-symmetrical shape in case of heteroscedasticity.</a:t>
            </a:r>
          </a:p>
        </p:txBody>
      </p:sp>
    </p:spTree>
    <p:extLst>
      <p:ext uri="{BB962C8B-B14F-4D97-AF65-F5344CB8AC3E}">
        <p14:creationId xmlns:p14="http://schemas.microsoft.com/office/powerpoint/2010/main" val="4191111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US" dirty="0">
                <a:solidFill>
                  <a:srgbClr val="1974D2"/>
                </a:solidFill>
              </a:rPr>
              <a:t>Test for Multicollinearity</a:t>
            </a:r>
            <a:endParaRPr dirty="0">
              <a:solidFill>
                <a:srgbClr val="1974D2"/>
              </a:solidFill>
            </a:endParaRPr>
          </a:p>
        </p:txBody>
      </p:sp>
      <p:sp>
        <p:nvSpPr>
          <p:cNvPr id="2" name="TextBox 1">
            <a:extLst>
              <a:ext uri="{FF2B5EF4-FFF2-40B4-BE49-F238E27FC236}">
                <a16:creationId xmlns:a16="http://schemas.microsoft.com/office/drawing/2014/main" id="{9BB113D5-C284-DE54-8CEA-61348C1F68C1}"/>
              </a:ext>
            </a:extLst>
          </p:cNvPr>
          <p:cNvSpPr txBox="1"/>
          <p:nvPr/>
        </p:nvSpPr>
        <p:spPr>
          <a:xfrm>
            <a:off x="46167" y="2275536"/>
            <a:ext cx="4468024" cy="861774"/>
          </a:xfrm>
          <a:prstGeom prst="rect">
            <a:avLst/>
          </a:prstGeom>
          <a:noFill/>
        </p:spPr>
        <p:txBody>
          <a:bodyPr wrap="square" rtlCol="0">
            <a:spAutoFit/>
          </a:bodyPr>
          <a:lstStyle/>
          <a:p>
            <a:pPr algn="l"/>
            <a:r>
              <a:rPr lang="en-US" sz="1000" b="0" i="0" dirty="0">
                <a:solidFill>
                  <a:schemeClr val="bg2"/>
                </a:solidFill>
                <a:effectLst/>
                <a:latin typeface="Nunito" pitchFamily="2" charset="77"/>
              </a:rPr>
              <a:t>We will test for multicollinearity using VIF.</a:t>
            </a:r>
          </a:p>
          <a:p>
            <a:pPr marL="171450" indent="-171450" algn="l">
              <a:buFont typeface="Arial" panose="020B0604020202020204" pitchFamily="34" charset="0"/>
              <a:buChar char="•"/>
            </a:pPr>
            <a:r>
              <a:rPr lang="en-US" sz="1000" b="0" i="0" dirty="0">
                <a:solidFill>
                  <a:schemeClr val="bg2"/>
                </a:solidFill>
                <a:effectLst/>
                <a:latin typeface="Nunito" pitchFamily="2" charset="77"/>
              </a:rPr>
              <a:t>If VIF is 1 then there is no correlation between the predictors/variables.</a:t>
            </a:r>
          </a:p>
          <a:p>
            <a:pPr marL="171450" indent="-171450" algn="l">
              <a:buFont typeface="Arial" panose="020B0604020202020204" pitchFamily="34" charset="0"/>
              <a:buChar char="•"/>
            </a:pPr>
            <a:r>
              <a:rPr lang="en-US" sz="1000" b="0" i="0" dirty="0">
                <a:solidFill>
                  <a:schemeClr val="bg2"/>
                </a:solidFill>
                <a:effectLst/>
                <a:latin typeface="Nunito" pitchFamily="2" charset="77"/>
              </a:rPr>
              <a:t>If VIF exceeds 5 or is close to exceeding 5, we say there is moderate multicollinearity.</a:t>
            </a:r>
          </a:p>
          <a:p>
            <a:pPr marL="171450" indent="-171450" algn="l">
              <a:buFont typeface="Arial" panose="020B0604020202020204" pitchFamily="34" charset="0"/>
              <a:buChar char="•"/>
            </a:pPr>
            <a:r>
              <a:rPr lang="en-US" sz="1000" b="0" i="0" dirty="0">
                <a:solidFill>
                  <a:schemeClr val="bg2"/>
                </a:solidFill>
                <a:effectLst/>
                <a:latin typeface="Nunito" pitchFamily="2" charset="77"/>
              </a:rPr>
              <a:t>If VIF is 10 or exceeding 10, it shows signs of high multicollinearity.</a:t>
            </a: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2472858"/>
            <a:ext cx="184731" cy="307777"/>
          </a:xfrm>
          <a:prstGeom prst="rect">
            <a:avLst/>
          </a:prstGeom>
          <a:noFill/>
        </p:spPr>
        <p:txBody>
          <a:bodyPr wrap="none" rtlCol="0">
            <a:spAutoFit/>
          </a:bodyPr>
          <a:lstStyle/>
          <a:p>
            <a:endParaRPr lang="en-AE" dirty="0"/>
          </a:p>
        </p:txBody>
      </p:sp>
      <p:graphicFrame>
        <p:nvGraphicFramePr>
          <p:cNvPr id="6" name="Table 8">
            <a:extLst>
              <a:ext uri="{FF2B5EF4-FFF2-40B4-BE49-F238E27FC236}">
                <a16:creationId xmlns:a16="http://schemas.microsoft.com/office/drawing/2014/main" id="{EA1409FB-476B-7999-1541-59F57823C7F3}"/>
              </a:ext>
            </a:extLst>
          </p:cNvPr>
          <p:cNvGraphicFramePr>
            <a:graphicFrameLocks noGrp="1"/>
          </p:cNvGraphicFramePr>
          <p:nvPr>
            <p:extLst>
              <p:ext uri="{D42A27DB-BD31-4B8C-83A1-F6EECF244321}">
                <p14:modId xmlns:p14="http://schemas.microsoft.com/office/powerpoint/2010/main" val="2038111248"/>
              </p:ext>
            </p:extLst>
          </p:nvPr>
        </p:nvGraphicFramePr>
        <p:xfrm>
          <a:off x="627602" y="3388686"/>
          <a:ext cx="2934032" cy="1483360"/>
        </p:xfrm>
        <a:graphic>
          <a:graphicData uri="http://schemas.openxmlformats.org/drawingml/2006/table">
            <a:tbl>
              <a:tblPr firstRow="1" bandRow="1">
                <a:tableStyleId>{2D5ABB26-0587-4C30-8999-92F81FD0307C}</a:tableStyleId>
              </a:tblPr>
              <a:tblGrid>
                <a:gridCol w="1467016">
                  <a:extLst>
                    <a:ext uri="{9D8B030D-6E8A-4147-A177-3AD203B41FA5}">
                      <a16:colId xmlns:a16="http://schemas.microsoft.com/office/drawing/2014/main" val="2828544047"/>
                    </a:ext>
                  </a:extLst>
                </a:gridCol>
                <a:gridCol w="1467016">
                  <a:extLst>
                    <a:ext uri="{9D8B030D-6E8A-4147-A177-3AD203B41FA5}">
                      <a16:colId xmlns:a16="http://schemas.microsoft.com/office/drawing/2014/main" val="630328336"/>
                    </a:ext>
                  </a:extLst>
                </a:gridCol>
              </a:tblGrid>
              <a:tr h="370840">
                <a:tc gridSpan="2">
                  <a:txBody>
                    <a:bodyPr/>
                    <a:lstStyle/>
                    <a:p>
                      <a:pPr marR="0" algn="ctr" rtl="0">
                        <a:lnSpc>
                          <a:spcPct val="100000"/>
                        </a:lnSpc>
                        <a:spcBef>
                          <a:spcPts val="0"/>
                        </a:spcBef>
                        <a:spcAft>
                          <a:spcPts val="0"/>
                        </a:spcAft>
                        <a:buClr>
                          <a:srgbClr val="000000"/>
                        </a:buClr>
                        <a:buFont typeface="Arial"/>
                      </a:pPr>
                      <a:r>
                        <a:rPr lang="en-AE"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High VIF predictor variables (&gt;5)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a:endParaRPr lang="en-AE" sz="1000" b="1" dirty="0">
                        <a:latin typeface="Nunito"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7644843"/>
                  </a:ext>
                </a:extLst>
              </a:tr>
              <a:tr h="370840">
                <a:tc>
                  <a:txBody>
                    <a:bodyPr/>
                    <a:lstStyle/>
                    <a:p>
                      <a:pPr marR="0" algn="ctr" rtl="0">
                        <a:lnSpc>
                          <a:spcPct val="100000"/>
                        </a:lnSpc>
                        <a:spcBef>
                          <a:spcPts val="0"/>
                        </a:spcBef>
                        <a:spcAft>
                          <a:spcPts val="0"/>
                        </a:spcAft>
                        <a:buClr>
                          <a:srgbClr val="000000"/>
                        </a:buClr>
                        <a:buFont typeface="Arial"/>
                      </a:pPr>
                      <a:r>
                        <a:rPr lang="en-AE"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R="0" algn="ctr" rtl="0">
                        <a:lnSpc>
                          <a:spcPct val="100000"/>
                        </a:lnSpc>
                        <a:spcBef>
                          <a:spcPts val="0"/>
                        </a:spcBef>
                        <a:spcAft>
                          <a:spcPts val="0"/>
                        </a:spcAft>
                        <a:buClr>
                          <a:srgbClr val="000000"/>
                        </a:buClr>
                        <a:buFont typeface="Arial"/>
                      </a:pPr>
                      <a:r>
                        <a:rPr lang="en-AE"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VIF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577888337"/>
                  </a:ext>
                </a:extLst>
              </a:tr>
              <a:tr h="370840">
                <a:tc>
                  <a:txBody>
                    <a:bodyPr/>
                    <a:lstStyle/>
                    <a:p>
                      <a:pPr algn="ctr"/>
                      <a:r>
                        <a:rPr lang="en-US" sz="1000" dirty="0">
                          <a:effectLst/>
                        </a:rPr>
                        <a:t>s</a:t>
                      </a:r>
                      <a:r>
                        <a:rPr lang="en-AE" sz="1000" dirty="0">
                          <a:effectLst/>
                        </a:rPr>
                        <a:t>creen_size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effectLst/>
                        </a:rPr>
                        <a:t>7.677290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202261"/>
                  </a:ext>
                </a:extLst>
              </a:tr>
              <a:tr h="370840">
                <a:tc>
                  <a:txBody>
                    <a:bodyPr/>
                    <a:lstStyle/>
                    <a:p>
                      <a:pPr algn="ctr"/>
                      <a:r>
                        <a:rPr lang="en-AE" sz="1000" dirty="0">
                          <a:effectLst/>
                        </a:rPr>
                        <a:t>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E" sz="1000" dirty="0">
                          <a:effectLst/>
                        </a:rPr>
                        <a:t>6.396749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525567"/>
                  </a:ext>
                </a:extLst>
              </a:tr>
            </a:tbl>
          </a:graphicData>
        </a:graphic>
      </p:graphicFrame>
      <p:cxnSp>
        <p:nvCxnSpPr>
          <p:cNvPr id="14" name="Straight Connector 13">
            <a:extLst>
              <a:ext uri="{FF2B5EF4-FFF2-40B4-BE49-F238E27FC236}">
                <a16:creationId xmlns:a16="http://schemas.microsoft.com/office/drawing/2014/main" id="{765C954F-82AA-1D14-C76E-965E536CE8CD}"/>
              </a:ext>
            </a:extLst>
          </p:cNvPr>
          <p:cNvCxnSpPr>
            <a:cxnSpLocks/>
          </p:cNvCxnSpPr>
          <p:nvPr/>
        </p:nvCxnSpPr>
        <p:spPr>
          <a:xfrm>
            <a:off x="4462850" y="861979"/>
            <a:ext cx="5783" cy="4057487"/>
          </a:xfrm>
          <a:prstGeom prst="line">
            <a:avLst/>
          </a:prstGeom>
          <a:ln w="19050">
            <a:solidFill>
              <a:srgbClr val="00B050"/>
            </a:solidFill>
            <a:prstDash val="dash"/>
          </a:ln>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58957731-1977-4C3C-4815-118202F101DF}"/>
              </a:ext>
            </a:extLst>
          </p:cNvPr>
          <p:cNvSpPr txBox="1"/>
          <p:nvPr/>
        </p:nvSpPr>
        <p:spPr>
          <a:xfrm>
            <a:off x="628153" y="1073426"/>
            <a:ext cx="3116911" cy="307777"/>
          </a:xfrm>
          <a:prstGeom prst="rect">
            <a:avLst/>
          </a:prstGeom>
          <a:noFill/>
        </p:spPr>
        <p:txBody>
          <a:bodyPr wrap="square" rtlCol="0">
            <a:spAutoFit/>
          </a:bodyPr>
          <a:lstStyle/>
          <a:p>
            <a:pPr algn="ctr"/>
            <a:r>
              <a:rPr lang="en-AE" b="1" dirty="0">
                <a:solidFill>
                  <a:srgbClr val="0E39AA"/>
                </a:solidFill>
                <a:latin typeface="Nunito" pitchFamily="2" charset="77"/>
              </a:rPr>
              <a:t>Determination</a:t>
            </a:r>
          </a:p>
        </p:txBody>
      </p:sp>
      <p:sp>
        <p:nvSpPr>
          <p:cNvPr id="22" name="TextBox 21">
            <a:extLst>
              <a:ext uri="{FF2B5EF4-FFF2-40B4-BE49-F238E27FC236}">
                <a16:creationId xmlns:a16="http://schemas.microsoft.com/office/drawing/2014/main" id="{84DC2887-FD81-89EC-0D6A-DD568D7506C8}"/>
              </a:ext>
            </a:extLst>
          </p:cNvPr>
          <p:cNvSpPr txBox="1"/>
          <p:nvPr/>
        </p:nvSpPr>
        <p:spPr>
          <a:xfrm>
            <a:off x="5137868" y="1073425"/>
            <a:ext cx="3116911" cy="307777"/>
          </a:xfrm>
          <a:prstGeom prst="rect">
            <a:avLst/>
          </a:prstGeom>
          <a:noFill/>
        </p:spPr>
        <p:txBody>
          <a:bodyPr wrap="square" rtlCol="0">
            <a:spAutoFit/>
          </a:bodyPr>
          <a:lstStyle/>
          <a:p>
            <a:pPr algn="ctr"/>
            <a:r>
              <a:rPr lang="en-AE" b="1" dirty="0">
                <a:solidFill>
                  <a:srgbClr val="0E39AA"/>
                </a:solidFill>
                <a:latin typeface="Nunito" pitchFamily="2" charset="77"/>
              </a:rPr>
              <a:t>Treatment</a:t>
            </a:r>
          </a:p>
        </p:txBody>
      </p:sp>
      <p:sp>
        <p:nvSpPr>
          <p:cNvPr id="23" name="TextBox 22">
            <a:extLst>
              <a:ext uri="{FF2B5EF4-FFF2-40B4-BE49-F238E27FC236}">
                <a16:creationId xmlns:a16="http://schemas.microsoft.com/office/drawing/2014/main" id="{59CC2C3E-35AA-4938-1EA0-FE929CA9A349}"/>
              </a:ext>
            </a:extLst>
          </p:cNvPr>
          <p:cNvSpPr txBox="1"/>
          <p:nvPr/>
        </p:nvSpPr>
        <p:spPr>
          <a:xfrm>
            <a:off x="4601877" y="1507390"/>
            <a:ext cx="4373313" cy="861774"/>
          </a:xfrm>
          <a:prstGeom prst="rect">
            <a:avLst/>
          </a:prstGeom>
          <a:noFill/>
        </p:spPr>
        <p:txBody>
          <a:bodyPr wrap="square" rtlCol="0">
            <a:spAutoFit/>
          </a:bodyPr>
          <a:lstStyle>
            <a:defPPr marR="0" lvl="0" algn="l" rtl="0">
              <a:lnSpc>
                <a:spcPct val="100000"/>
              </a:lnSpc>
              <a:spcBef>
                <a:spcPts val="0"/>
              </a:spcBef>
              <a:spcAft>
                <a:spcPts val="0"/>
              </a:spcAft>
            </a:defPPr>
            <a:lvl1pPr>
              <a:defRPr sz="1050">
                <a:solidFill>
                  <a:schemeClr val="bg2"/>
                </a:solidFill>
                <a:effectLst/>
                <a:latin typeface="Nunito" pitchFamily="2" charset="77"/>
              </a:defRPr>
            </a:lvl1pPr>
          </a:lstStyle>
          <a:p>
            <a:pPr marL="171450" indent="-171450">
              <a:buFont typeface="Arial" panose="020B0604020202020204" pitchFamily="34" charset="0"/>
              <a:buChar char="•"/>
            </a:pPr>
            <a:r>
              <a:rPr lang="en-US" sz="1000" dirty="0"/>
              <a:t>Drop every column one by one that has a VIF score greater than 5.</a:t>
            </a:r>
          </a:p>
          <a:p>
            <a:pPr marL="171450" indent="-171450">
              <a:buFont typeface="Arial" panose="020B0604020202020204" pitchFamily="34" charset="0"/>
              <a:buChar char="•"/>
            </a:pPr>
            <a:r>
              <a:rPr lang="en-US" sz="1000" dirty="0"/>
              <a:t>Look at the adjusted R-squared and RMSE of all these models.</a:t>
            </a:r>
          </a:p>
          <a:p>
            <a:pPr marL="171450" indent="-171450">
              <a:buFont typeface="Arial" panose="020B0604020202020204" pitchFamily="34" charset="0"/>
              <a:buChar char="•"/>
            </a:pPr>
            <a:r>
              <a:rPr lang="en-US" sz="1000" dirty="0"/>
              <a:t>Drop the variable that makes the least change in adjusted R-squared.</a:t>
            </a:r>
          </a:p>
          <a:p>
            <a:pPr marL="171450" indent="-171450">
              <a:buFont typeface="Arial" panose="020B0604020202020204" pitchFamily="34" charset="0"/>
              <a:buChar char="•"/>
            </a:pPr>
            <a:r>
              <a:rPr lang="en-US" sz="1000" dirty="0"/>
              <a:t>Check the VIF scores again.</a:t>
            </a:r>
          </a:p>
          <a:p>
            <a:pPr marL="171450" indent="-171450">
              <a:buFont typeface="Arial" panose="020B0604020202020204" pitchFamily="34" charset="0"/>
              <a:buChar char="•"/>
            </a:pPr>
            <a:r>
              <a:rPr lang="en-US" sz="1000" dirty="0"/>
              <a:t>Continue till you get all VIF scores under 5.</a:t>
            </a:r>
          </a:p>
        </p:txBody>
      </p:sp>
      <p:graphicFrame>
        <p:nvGraphicFramePr>
          <p:cNvPr id="24" name="Table 8">
            <a:extLst>
              <a:ext uri="{FF2B5EF4-FFF2-40B4-BE49-F238E27FC236}">
                <a16:creationId xmlns:a16="http://schemas.microsoft.com/office/drawing/2014/main" id="{C1EA7F22-9E68-DC6D-4F28-B418727FF3F3}"/>
              </a:ext>
            </a:extLst>
          </p:cNvPr>
          <p:cNvGraphicFramePr>
            <a:graphicFrameLocks noGrp="1"/>
          </p:cNvGraphicFramePr>
          <p:nvPr>
            <p:extLst>
              <p:ext uri="{D42A27DB-BD31-4B8C-83A1-F6EECF244321}">
                <p14:modId xmlns:p14="http://schemas.microsoft.com/office/powerpoint/2010/main" val="344474059"/>
              </p:ext>
            </p:extLst>
          </p:nvPr>
        </p:nvGraphicFramePr>
        <p:xfrm>
          <a:off x="4733496" y="2585331"/>
          <a:ext cx="4241694" cy="1137920"/>
        </p:xfrm>
        <a:graphic>
          <a:graphicData uri="http://schemas.openxmlformats.org/drawingml/2006/table">
            <a:tbl>
              <a:tblPr firstRow="1" bandRow="1">
                <a:tableStyleId>{2D5ABB26-0587-4C30-8999-92F81FD0307C}</a:tableStyleId>
              </a:tblPr>
              <a:tblGrid>
                <a:gridCol w="1413898">
                  <a:extLst>
                    <a:ext uri="{9D8B030D-6E8A-4147-A177-3AD203B41FA5}">
                      <a16:colId xmlns:a16="http://schemas.microsoft.com/office/drawing/2014/main" val="2828544047"/>
                    </a:ext>
                  </a:extLst>
                </a:gridCol>
                <a:gridCol w="1413898">
                  <a:extLst>
                    <a:ext uri="{9D8B030D-6E8A-4147-A177-3AD203B41FA5}">
                      <a16:colId xmlns:a16="http://schemas.microsoft.com/office/drawing/2014/main" val="630328336"/>
                    </a:ext>
                  </a:extLst>
                </a:gridCol>
                <a:gridCol w="1413898">
                  <a:extLst>
                    <a:ext uri="{9D8B030D-6E8A-4147-A177-3AD203B41FA5}">
                      <a16:colId xmlns:a16="http://schemas.microsoft.com/office/drawing/2014/main" val="1337435593"/>
                    </a:ext>
                  </a:extLst>
                </a:gridCol>
              </a:tblGrid>
              <a:tr h="370840">
                <a:tc>
                  <a:txBody>
                    <a:bodyPr/>
                    <a:lstStyle/>
                    <a:p>
                      <a:pPr marR="0" algn="ctr" rtl="0">
                        <a:lnSpc>
                          <a:spcPct val="100000"/>
                        </a:lnSpc>
                        <a:spcBef>
                          <a:spcPts val="0"/>
                        </a:spcBef>
                        <a:spcAft>
                          <a:spcPts val="0"/>
                        </a:spcAft>
                        <a:buClr>
                          <a:srgbClr val="000000"/>
                        </a:buClr>
                        <a:buFont typeface="Arial"/>
                      </a:pPr>
                      <a:r>
                        <a:rPr lang="en-AE"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Column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R="0" algn="ctr" rtl="0">
                        <a:lnSpc>
                          <a:spcPct val="100000"/>
                        </a:lnSpc>
                        <a:spcBef>
                          <a:spcPts val="0"/>
                        </a:spcBef>
                        <a:spcAft>
                          <a:spcPts val="0"/>
                        </a:spcAft>
                        <a:buClr>
                          <a:srgbClr val="000000"/>
                        </a:buClr>
                        <a:buFont typeface="Arial"/>
                      </a:pPr>
                      <a:r>
                        <a:rPr lang="en-AE"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Adj R square after dropping column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marR="0" algn="ctr" rtl="0">
                        <a:lnSpc>
                          <a:spcPct val="100000"/>
                        </a:lnSpc>
                        <a:spcBef>
                          <a:spcPts val="0"/>
                        </a:spcBef>
                        <a:spcAft>
                          <a:spcPts val="0"/>
                        </a:spcAft>
                        <a:buClr>
                          <a:srgbClr val="000000"/>
                        </a:buClr>
                        <a:buFont typeface="Arial"/>
                      </a:pPr>
                      <a:r>
                        <a:rPr lang="en-AE" sz="1000" b="0" i="0" u="none" strike="noStrike" cap="none" spc="0" dirty="0">
                          <a:ln w="0"/>
                          <a:solidFill>
                            <a:schemeClr val="bg1"/>
                          </a:solidFill>
                          <a:effectLst>
                            <a:outerShdw blurRad="38100" dist="19050" dir="2700000" algn="tl" rotWithShape="0">
                              <a:schemeClr val="dk1">
                                <a:alpha val="40000"/>
                              </a:schemeClr>
                            </a:outerShdw>
                          </a:effectLst>
                          <a:latin typeface="Nunito" pitchFamily="2" charset="77"/>
                          <a:ea typeface="+mn-ea"/>
                          <a:cs typeface="+mn-cs"/>
                          <a:sym typeface="Arial"/>
                        </a:rPr>
                        <a:t>RMSE after dropping column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577888337"/>
                  </a:ext>
                </a:extLst>
              </a:tr>
              <a:tr h="370840">
                <a:tc>
                  <a:txBody>
                    <a:bodyPr/>
                    <a:lstStyle/>
                    <a:p>
                      <a:pPr algn="ctr"/>
                      <a:r>
                        <a:rPr lang="en-US" sz="1000" dirty="0">
                          <a:effectLst/>
                        </a:rPr>
                        <a:t>s</a:t>
                      </a:r>
                      <a:r>
                        <a:rPr lang="en-AE" sz="1000" dirty="0">
                          <a:effectLst/>
                        </a:rPr>
                        <a:t>creen_size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effectLst/>
                          <a:latin typeface="Nunito" pitchFamily="2" charset="77"/>
                        </a:rPr>
                        <a:t>0.838381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effectLst/>
                          <a:latin typeface="Nunito" pitchFamily="2" charset="77"/>
                        </a:rPr>
                        <a:t>0.234703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202261"/>
                  </a:ext>
                </a:extLst>
              </a:tr>
              <a:tr h="370840">
                <a:tc>
                  <a:txBody>
                    <a:bodyPr/>
                    <a:lstStyle/>
                    <a:p>
                      <a:pPr algn="ctr"/>
                      <a:r>
                        <a:rPr lang="en-AE" sz="1000" dirty="0">
                          <a:effectLst/>
                        </a:rPr>
                        <a:t>weight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effectLst/>
                          <a:latin typeface="Nunito" pitchFamily="2" charset="77"/>
                        </a:rPr>
                        <a:t>0.838071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effectLst/>
                          <a:latin typeface="Nunito" pitchFamily="2" charset="77"/>
                        </a:rPr>
                        <a:t>0.234928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661945"/>
                  </a:ext>
                </a:extLst>
              </a:tr>
            </a:tbl>
          </a:graphicData>
        </a:graphic>
      </p:graphicFrame>
      <p:sp>
        <p:nvSpPr>
          <p:cNvPr id="25" name="TextBox 24">
            <a:extLst>
              <a:ext uri="{FF2B5EF4-FFF2-40B4-BE49-F238E27FC236}">
                <a16:creationId xmlns:a16="http://schemas.microsoft.com/office/drawing/2014/main" id="{502BEFB8-3C80-576B-C526-60F5BEE784A8}"/>
              </a:ext>
            </a:extLst>
          </p:cNvPr>
          <p:cNvSpPr txBox="1"/>
          <p:nvPr/>
        </p:nvSpPr>
        <p:spPr>
          <a:xfrm>
            <a:off x="4759122" y="3856383"/>
            <a:ext cx="4216068" cy="1015663"/>
          </a:xfrm>
          <a:prstGeom prst="rect">
            <a:avLst/>
          </a:prstGeom>
          <a:noFill/>
        </p:spPr>
        <p:txBody>
          <a:bodyPr wrap="square" rtlCol="0">
            <a:spAutoFit/>
          </a:bodyPr>
          <a:lstStyle/>
          <a:p>
            <a:r>
              <a:rPr lang="en-AE" sz="1000" b="1" dirty="0">
                <a:latin typeface="Nunito" pitchFamily="2" charset="77"/>
              </a:rPr>
              <a:t>Treatment remarks:</a:t>
            </a:r>
          </a:p>
          <a:p>
            <a:pPr marL="171450" indent="-171450">
              <a:buFont typeface="Arial" panose="020B0604020202020204" pitchFamily="34" charset="0"/>
              <a:buChar char="•"/>
            </a:pPr>
            <a:r>
              <a:rPr lang="en-AE" sz="1000" dirty="0">
                <a:latin typeface="Nunito" pitchFamily="2" charset="77"/>
              </a:rPr>
              <a:t>The </a:t>
            </a:r>
            <a:r>
              <a:rPr lang="en-AE" sz="1000" b="1" dirty="0">
                <a:latin typeface="Nunito" pitchFamily="2" charset="77"/>
              </a:rPr>
              <a:t>adj R squared </a:t>
            </a:r>
            <a:r>
              <a:rPr lang="en-AE" sz="1000" dirty="0">
                <a:latin typeface="Nunito" pitchFamily="2" charset="77"/>
              </a:rPr>
              <a:t>and </a:t>
            </a:r>
            <a:r>
              <a:rPr lang="en-AE" sz="1000" b="1" dirty="0">
                <a:latin typeface="Nunito" pitchFamily="2" charset="77"/>
              </a:rPr>
              <a:t>RMSE </a:t>
            </a:r>
            <a:r>
              <a:rPr lang="en-AE" sz="1000" dirty="0">
                <a:latin typeface="Nunito" pitchFamily="2" charset="77"/>
              </a:rPr>
              <a:t>value is not disturbed, it is still very close to what we obtained during the model performance check, as desired.</a:t>
            </a:r>
          </a:p>
          <a:p>
            <a:pPr marL="171450" indent="-171450">
              <a:buFont typeface="Arial" panose="020B0604020202020204" pitchFamily="34" charset="0"/>
              <a:buChar char="•"/>
            </a:pPr>
            <a:r>
              <a:rPr lang="en-AE" sz="1000" dirty="0">
                <a:latin typeface="Nunito" pitchFamily="2" charset="77"/>
              </a:rPr>
              <a:t>Even the VIF scores of all the other variables are still under 5, as desired.</a:t>
            </a:r>
          </a:p>
        </p:txBody>
      </p:sp>
      <p:sp>
        <p:nvSpPr>
          <p:cNvPr id="4" name="Rectangle 2">
            <a:extLst>
              <a:ext uri="{FF2B5EF4-FFF2-40B4-BE49-F238E27FC236}">
                <a16:creationId xmlns:a16="http://schemas.microsoft.com/office/drawing/2014/main" id="{317A1732-17A0-3009-FD9F-59BF29B7024E}"/>
              </a:ext>
            </a:extLst>
          </p:cNvPr>
          <p:cNvSpPr>
            <a:spLocks noChangeArrowheads="1"/>
          </p:cNvSpPr>
          <p:nvPr/>
        </p:nvSpPr>
        <p:spPr bwMode="auto">
          <a:xfrm>
            <a:off x="54259" y="1523727"/>
            <a:ext cx="4269564" cy="553998"/>
          </a:xfrm>
          <a:prstGeom prst="rect">
            <a:avLst/>
          </a:prstGeom>
          <a:noFill/>
        </p:spPr>
        <p:txBody>
          <a:bodyPr wrap="square" rtlCol="0">
            <a:spAutoFit/>
          </a:bodyPr>
          <a:lstStyle/>
          <a:p>
            <a:r>
              <a:rPr lang="en-US" altLang="en-US" sz="1000" b="1" dirty="0">
                <a:solidFill>
                  <a:schemeClr val="bg2"/>
                </a:solidFill>
                <a:latin typeface="Nunito" pitchFamily="2" charset="77"/>
              </a:rPr>
              <a:t>Variance inflation factor (VIF) : </a:t>
            </a:r>
            <a:r>
              <a:rPr lang="en-US" altLang="en-US" sz="1000" dirty="0">
                <a:solidFill>
                  <a:schemeClr val="bg2"/>
                </a:solidFill>
                <a:latin typeface="Nunito" pitchFamily="2" charset="77"/>
              </a:rPr>
              <a:t>It is a measure of how much the variance of the estimated regression coefficient βk is "inflated" by the existence of correlation among the predictor variables in the model. </a:t>
            </a:r>
          </a:p>
        </p:txBody>
      </p:sp>
    </p:spTree>
    <p:extLst>
      <p:ext uri="{BB962C8B-B14F-4D97-AF65-F5344CB8AC3E}">
        <p14:creationId xmlns:p14="http://schemas.microsoft.com/office/powerpoint/2010/main" val="970669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US" dirty="0">
                <a:solidFill>
                  <a:srgbClr val="1974D2"/>
                </a:solidFill>
              </a:rPr>
              <a:t>Test for Multicollinearity – </a:t>
            </a:r>
            <a:r>
              <a:rPr lang="en-US" sz="1600" dirty="0">
                <a:solidFill>
                  <a:srgbClr val="1974D2"/>
                </a:solidFill>
              </a:rPr>
              <a:t>Dropping high p-value variables</a:t>
            </a:r>
            <a:endParaRPr sz="1600" dirty="0">
              <a:solidFill>
                <a:srgbClr val="1974D2"/>
              </a:solidFill>
            </a:endParaRPr>
          </a:p>
        </p:txBody>
      </p:sp>
      <p:sp>
        <p:nvSpPr>
          <p:cNvPr id="2" name="TextBox 1">
            <a:extLst>
              <a:ext uri="{FF2B5EF4-FFF2-40B4-BE49-F238E27FC236}">
                <a16:creationId xmlns:a16="http://schemas.microsoft.com/office/drawing/2014/main" id="{9BB113D5-C284-DE54-8CEA-61348C1F68C1}"/>
              </a:ext>
            </a:extLst>
          </p:cNvPr>
          <p:cNvSpPr txBox="1"/>
          <p:nvPr/>
        </p:nvSpPr>
        <p:spPr>
          <a:xfrm>
            <a:off x="185997" y="1643637"/>
            <a:ext cx="4120226" cy="2192908"/>
          </a:xfrm>
          <a:prstGeom prst="rect">
            <a:avLst/>
          </a:prstGeom>
          <a:noFill/>
        </p:spPr>
        <p:txBody>
          <a:bodyPr wrap="square" rtlCol="0">
            <a:spAutoFit/>
          </a:bodyPr>
          <a:lstStyle/>
          <a:p>
            <a:pPr algn="l"/>
            <a:r>
              <a:rPr lang="en-US" sz="1050" b="0" i="0" dirty="0">
                <a:solidFill>
                  <a:schemeClr val="bg2"/>
                </a:solidFill>
                <a:effectLst/>
                <a:latin typeface="Nunito" pitchFamily="2" charset="77"/>
              </a:rPr>
              <a:t>We will drop the predictor variables having a p-value greater than 0.05 as they do not significantly impact the target variable.</a:t>
            </a:r>
          </a:p>
          <a:p>
            <a:pPr algn="l"/>
            <a:r>
              <a:rPr lang="en-US" sz="1050" b="0" i="0" dirty="0">
                <a:solidFill>
                  <a:schemeClr val="bg2"/>
                </a:solidFill>
                <a:effectLst/>
                <a:latin typeface="Nunito" pitchFamily="2" charset="77"/>
              </a:rPr>
              <a:t>But sometimes p-values change after dropping a variable. So, we'll not drop all variables at once.</a:t>
            </a:r>
          </a:p>
          <a:p>
            <a:pPr algn="l"/>
            <a:endParaRPr lang="en-US" sz="1050" b="0" i="0" dirty="0">
              <a:solidFill>
                <a:schemeClr val="bg2"/>
              </a:solidFill>
              <a:effectLst/>
              <a:latin typeface="Nunito" pitchFamily="2" charset="77"/>
            </a:endParaRPr>
          </a:p>
          <a:p>
            <a:pPr algn="l"/>
            <a:r>
              <a:rPr lang="en-US" sz="1050" b="0" i="0" dirty="0">
                <a:solidFill>
                  <a:schemeClr val="bg2"/>
                </a:solidFill>
                <a:effectLst/>
                <a:latin typeface="Nunito" pitchFamily="2" charset="77"/>
              </a:rPr>
              <a:t>Instead, we will do the following:</a:t>
            </a:r>
          </a:p>
          <a:p>
            <a:pPr marL="171450" indent="-171450" algn="l">
              <a:buFont typeface="Arial" panose="020B0604020202020204" pitchFamily="34" charset="0"/>
              <a:buChar char="•"/>
            </a:pPr>
            <a:r>
              <a:rPr lang="en-US" sz="1050" b="0" i="0" dirty="0">
                <a:solidFill>
                  <a:schemeClr val="bg2"/>
                </a:solidFill>
                <a:effectLst/>
                <a:latin typeface="Nunito" pitchFamily="2" charset="77"/>
              </a:rPr>
              <a:t>Build a model, check the p-values of the variables, and drop the column with the highest p-value.</a:t>
            </a:r>
          </a:p>
          <a:p>
            <a:pPr marL="171450" indent="-171450" algn="l">
              <a:buFont typeface="Arial" panose="020B0604020202020204" pitchFamily="34" charset="0"/>
              <a:buChar char="•"/>
            </a:pPr>
            <a:r>
              <a:rPr lang="en-US" sz="1050" b="0" i="0" dirty="0">
                <a:solidFill>
                  <a:schemeClr val="bg2"/>
                </a:solidFill>
                <a:effectLst/>
                <a:latin typeface="Nunito" pitchFamily="2" charset="77"/>
              </a:rPr>
              <a:t>Create a new model without the dropped feature, check the p-values of the variables, and drop the column with the highest p-value.</a:t>
            </a:r>
          </a:p>
          <a:p>
            <a:pPr marL="171450" indent="-171450" algn="l">
              <a:buFont typeface="Arial" panose="020B0604020202020204" pitchFamily="34" charset="0"/>
              <a:buChar char="•"/>
            </a:pPr>
            <a:r>
              <a:rPr lang="en-US" sz="1050" b="0" i="0" dirty="0">
                <a:solidFill>
                  <a:schemeClr val="bg2"/>
                </a:solidFill>
                <a:effectLst/>
                <a:latin typeface="Nunito" pitchFamily="2" charset="77"/>
              </a:rPr>
              <a:t>Repeat the above two steps till there are no columns with p-value &gt; 0.05.</a:t>
            </a: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2472858"/>
            <a:ext cx="184731" cy="307777"/>
          </a:xfrm>
          <a:prstGeom prst="rect">
            <a:avLst/>
          </a:prstGeom>
          <a:noFill/>
        </p:spPr>
        <p:txBody>
          <a:bodyPr wrap="none" rtlCol="0">
            <a:spAutoFit/>
          </a:bodyPr>
          <a:lstStyle/>
          <a:p>
            <a:endParaRPr lang="en-AE" dirty="0"/>
          </a:p>
        </p:txBody>
      </p:sp>
      <p:sp>
        <p:nvSpPr>
          <p:cNvPr id="19" name="TextBox 18">
            <a:extLst>
              <a:ext uri="{FF2B5EF4-FFF2-40B4-BE49-F238E27FC236}">
                <a16:creationId xmlns:a16="http://schemas.microsoft.com/office/drawing/2014/main" id="{58957731-1977-4C3C-4815-118202F101DF}"/>
              </a:ext>
            </a:extLst>
          </p:cNvPr>
          <p:cNvSpPr txBox="1"/>
          <p:nvPr/>
        </p:nvSpPr>
        <p:spPr>
          <a:xfrm>
            <a:off x="517560" y="1186032"/>
            <a:ext cx="3116911" cy="307777"/>
          </a:xfrm>
          <a:prstGeom prst="rect">
            <a:avLst/>
          </a:prstGeom>
          <a:noFill/>
        </p:spPr>
        <p:txBody>
          <a:bodyPr wrap="square" rtlCol="0">
            <a:spAutoFit/>
          </a:bodyPr>
          <a:lstStyle/>
          <a:p>
            <a:pPr algn="ctr"/>
            <a:r>
              <a:rPr lang="en-AE" b="1" dirty="0">
                <a:solidFill>
                  <a:srgbClr val="0E39AA"/>
                </a:solidFill>
                <a:latin typeface="Nunito" pitchFamily="2" charset="77"/>
              </a:rPr>
              <a:t>Determination</a:t>
            </a:r>
          </a:p>
        </p:txBody>
      </p:sp>
      <p:sp>
        <p:nvSpPr>
          <p:cNvPr id="25" name="TextBox 24">
            <a:extLst>
              <a:ext uri="{FF2B5EF4-FFF2-40B4-BE49-F238E27FC236}">
                <a16:creationId xmlns:a16="http://schemas.microsoft.com/office/drawing/2014/main" id="{502BEFB8-3C80-576B-C526-60F5BEE784A8}"/>
              </a:ext>
            </a:extLst>
          </p:cNvPr>
          <p:cNvSpPr txBox="1"/>
          <p:nvPr/>
        </p:nvSpPr>
        <p:spPr>
          <a:xfrm>
            <a:off x="4540364" y="1013967"/>
            <a:ext cx="4216068" cy="507831"/>
          </a:xfrm>
          <a:prstGeom prst="rect">
            <a:avLst/>
          </a:prstGeom>
          <a:noFill/>
        </p:spPr>
        <p:txBody>
          <a:bodyPr wrap="square" rtlCol="0">
            <a:spAutoFit/>
          </a:bodyPr>
          <a:lstStyle/>
          <a:p>
            <a:r>
              <a:rPr lang="en-US" sz="900" b="0" i="0" dirty="0">
                <a:solidFill>
                  <a:schemeClr val="tx1"/>
                </a:solidFill>
                <a:effectLst/>
                <a:latin typeface="Nunito" pitchFamily="2" charset="77"/>
              </a:rPr>
              <a:t>The described process can be done manually by picking one variable at a time that has a high p-value, dropping it, and building a model again. But that might be a little tedious and using a loop is more efficient, as displayed below.</a:t>
            </a:r>
            <a:endParaRPr lang="en-AE" sz="900" dirty="0">
              <a:solidFill>
                <a:schemeClr val="tx1"/>
              </a:solidFill>
              <a:latin typeface="Nunito" pitchFamily="2" charset="77"/>
            </a:endParaRPr>
          </a:p>
        </p:txBody>
      </p:sp>
      <p:pic>
        <p:nvPicPr>
          <p:cNvPr id="5" name="Picture 4">
            <a:extLst>
              <a:ext uri="{FF2B5EF4-FFF2-40B4-BE49-F238E27FC236}">
                <a16:creationId xmlns:a16="http://schemas.microsoft.com/office/drawing/2014/main" id="{3D85BE5D-00B2-E30A-444F-D3313F731FE9}"/>
              </a:ext>
            </a:extLst>
          </p:cNvPr>
          <p:cNvPicPr>
            <a:picLocks noChangeAspect="1"/>
          </p:cNvPicPr>
          <p:nvPr/>
        </p:nvPicPr>
        <p:blipFill>
          <a:blip r:embed="rId3"/>
          <a:stretch>
            <a:fillRect/>
          </a:stretch>
        </p:blipFill>
        <p:spPr>
          <a:xfrm>
            <a:off x="5258028" y="1552076"/>
            <a:ext cx="2780741" cy="3398684"/>
          </a:xfrm>
          <a:prstGeom prst="rect">
            <a:avLst/>
          </a:prstGeom>
        </p:spPr>
      </p:pic>
    </p:spTree>
    <p:extLst>
      <p:ext uri="{BB962C8B-B14F-4D97-AF65-F5344CB8AC3E}">
        <p14:creationId xmlns:p14="http://schemas.microsoft.com/office/powerpoint/2010/main" val="57389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US" dirty="0">
                <a:solidFill>
                  <a:srgbClr val="1974D2"/>
                </a:solidFill>
              </a:rPr>
              <a:t>Test for Multicollinearity – </a:t>
            </a:r>
            <a:r>
              <a:rPr lang="en-US" sz="1600" dirty="0">
                <a:solidFill>
                  <a:srgbClr val="1974D2"/>
                </a:solidFill>
              </a:rPr>
              <a:t>Dropping high p-value variables</a:t>
            </a:r>
            <a:endParaRPr sz="1600" dirty="0">
              <a:solidFill>
                <a:srgbClr val="1974D2"/>
              </a:solidFill>
            </a:endParaRPr>
          </a:p>
        </p:txBody>
      </p:sp>
      <p:sp>
        <p:nvSpPr>
          <p:cNvPr id="2" name="TextBox 1">
            <a:extLst>
              <a:ext uri="{FF2B5EF4-FFF2-40B4-BE49-F238E27FC236}">
                <a16:creationId xmlns:a16="http://schemas.microsoft.com/office/drawing/2014/main" id="{9BB113D5-C284-DE54-8CEA-61348C1F68C1}"/>
              </a:ext>
            </a:extLst>
          </p:cNvPr>
          <p:cNvSpPr txBox="1"/>
          <p:nvPr/>
        </p:nvSpPr>
        <p:spPr>
          <a:xfrm>
            <a:off x="0" y="1169756"/>
            <a:ext cx="4120226" cy="553998"/>
          </a:xfrm>
          <a:prstGeom prst="rect">
            <a:avLst/>
          </a:prstGeom>
          <a:noFill/>
        </p:spPr>
        <p:txBody>
          <a:bodyPr wrap="square" rtlCol="0">
            <a:spAutoFit/>
          </a:bodyPr>
          <a:lstStyle/>
          <a:p>
            <a:pPr algn="l"/>
            <a:endParaRPr lang="en-US" sz="1000" dirty="0">
              <a:solidFill>
                <a:schemeClr val="bg2"/>
              </a:solidFill>
              <a:latin typeface="Nunito" pitchFamily="2" charset="77"/>
            </a:endParaRPr>
          </a:p>
          <a:p>
            <a:pPr algn="l"/>
            <a:r>
              <a:rPr lang="en-US" sz="1000" b="0" i="0" dirty="0">
                <a:solidFill>
                  <a:schemeClr val="bg2"/>
                </a:solidFill>
                <a:effectLst/>
                <a:latin typeface="Nunito" pitchFamily="2" charset="77"/>
              </a:rPr>
              <a:t>The </a:t>
            </a:r>
            <a:r>
              <a:rPr lang="en-US" sz="1000" b="1" i="0" dirty="0">
                <a:solidFill>
                  <a:schemeClr val="bg2"/>
                </a:solidFill>
                <a:effectLst/>
                <a:latin typeface="Nunito" pitchFamily="2" charset="77"/>
              </a:rPr>
              <a:t>OLS regression results</a:t>
            </a:r>
            <a:r>
              <a:rPr lang="en-US" sz="1000" b="0" i="0" dirty="0">
                <a:solidFill>
                  <a:schemeClr val="bg2"/>
                </a:solidFill>
                <a:effectLst/>
                <a:latin typeface="Nunito" pitchFamily="2" charset="77"/>
              </a:rPr>
              <a:t>, clearly state that the predictors present in our (</a:t>
            </a:r>
            <a:r>
              <a:rPr lang="en-US" sz="1000" dirty="0">
                <a:solidFill>
                  <a:schemeClr val="bg2"/>
                </a:solidFill>
                <a:latin typeface="Nunito" pitchFamily="2" charset="77"/>
              </a:rPr>
              <a:t>x_train3) </a:t>
            </a:r>
            <a:r>
              <a:rPr lang="en-US" sz="1000" b="0" i="0" dirty="0">
                <a:solidFill>
                  <a:schemeClr val="bg2"/>
                </a:solidFill>
                <a:effectLst/>
                <a:latin typeface="Nunito" pitchFamily="2" charset="77"/>
              </a:rPr>
              <a:t>dataset have a p-value less than 0.05.</a:t>
            </a: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2472858"/>
            <a:ext cx="184731" cy="307777"/>
          </a:xfrm>
          <a:prstGeom prst="rect">
            <a:avLst/>
          </a:prstGeom>
          <a:noFill/>
        </p:spPr>
        <p:txBody>
          <a:bodyPr wrap="none" rtlCol="0">
            <a:spAutoFit/>
          </a:bodyPr>
          <a:lstStyle/>
          <a:p>
            <a:endParaRPr lang="en-AE" dirty="0"/>
          </a:p>
        </p:txBody>
      </p:sp>
      <p:sp>
        <p:nvSpPr>
          <p:cNvPr id="19" name="TextBox 18">
            <a:extLst>
              <a:ext uri="{FF2B5EF4-FFF2-40B4-BE49-F238E27FC236}">
                <a16:creationId xmlns:a16="http://schemas.microsoft.com/office/drawing/2014/main" id="{58957731-1977-4C3C-4815-118202F101DF}"/>
              </a:ext>
            </a:extLst>
          </p:cNvPr>
          <p:cNvSpPr txBox="1"/>
          <p:nvPr/>
        </p:nvSpPr>
        <p:spPr>
          <a:xfrm>
            <a:off x="2787658" y="861979"/>
            <a:ext cx="3116911" cy="307777"/>
          </a:xfrm>
          <a:prstGeom prst="rect">
            <a:avLst/>
          </a:prstGeom>
          <a:noFill/>
        </p:spPr>
        <p:txBody>
          <a:bodyPr wrap="square" rtlCol="0">
            <a:spAutoFit/>
          </a:bodyPr>
          <a:lstStyle/>
          <a:p>
            <a:pPr algn="ctr"/>
            <a:r>
              <a:rPr lang="en-AE" b="1" dirty="0">
                <a:solidFill>
                  <a:srgbClr val="0E39AA"/>
                </a:solidFill>
                <a:latin typeface="Nunito" pitchFamily="2" charset="77"/>
              </a:rPr>
              <a:t>Treatment</a:t>
            </a:r>
          </a:p>
        </p:txBody>
      </p:sp>
      <p:pic>
        <p:nvPicPr>
          <p:cNvPr id="3" name="Picture 2">
            <a:extLst>
              <a:ext uri="{FF2B5EF4-FFF2-40B4-BE49-F238E27FC236}">
                <a16:creationId xmlns:a16="http://schemas.microsoft.com/office/drawing/2014/main" id="{28D538F9-0F56-46CE-A255-C1BB5A962A4A}"/>
              </a:ext>
            </a:extLst>
          </p:cNvPr>
          <p:cNvPicPr>
            <a:picLocks noChangeAspect="1"/>
          </p:cNvPicPr>
          <p:nvPr/>
        </p:nvPicPr>
        <p:blipFill>
          <a:blip r:embed="rId3"/>
          <a:stretch>
            <a:fillRect/>
          </a:stretch>
        </p:blipFill>
        <p:spPr>
          <a:xfrm>
            <a:off x="23538" y="1723754"/>
            <a:ext cx="4408522" cy="3419746"/>
          </a:xfrm>
          <a:prstGeom prst="rect">
            <a:avLst/>
          </a:prstGeom>
        </p:spPr>
      </p:pic>
      <p:sp>
        <p:nvSpPr>
          <p:cNvPr id="4" name="Rectangle 3">
            <a:extLst>
              <a:ext uri="{FF2B5EF4-FFF2-40B4-BE49-F238E27FC236}">
                <a16:creationId xmlns:a16="http://schemas.microsoft.com/office/drawing/2014/main" id="{76CBCCE8-6A24-49E3-F735-74956CDDB1B6}"/>
              </a:ext>
            </a:extLst>
          </p:cNvPr>
          <p:cNvSpPr/>
          <p:nvPr/>
        </p:nvSpPr>
        <p:spPr>
          <a:xfrm>
            <a:off x="2673974" y="2840072"/>
            <a:ext cx="397565" cy="1727194"/>
          </a:xfrm>
          <a:prstGeom prst="rect">
            <a:avLst/>
          </a:prstGeom>
          <a:noFill/>
          <a:ln w="19050">
            <a:solidFill>
              <a:srgbClr val="68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graphicFrame>
        <p:nvGraphicFramePr>
          <p:cNvPr id="6" name="Table 6">
            <a:extLst>
              <a:ext uri="{FF2B5EF4-FFF2-40B4-BE49-F238E27FC236}">
                <a16:creationId xmlns:a16="http://schemas.microsoft.com/office/drawing/2014/main" id="{3FE2098E-4B00-7915-72C8-FCD5D09B107A}"/>
              </a:ext>
            </a:extLst>
          </p:cNvPr>
          <p:cNvGraphicFramePr>
            <a:graphicFrameLocks noGrp="1"/>
          </p:cNvGraphicFramePr>
          <p:nvPr>
            <p:extLst>
              <p:ext uri="{D42A27DB-BD31-4B8C-83A1-F6EECF244321}">
                <p14:modId xmlns:p14="http://schemas.microsoft.com/office/powerpoint/2010/main" val="3271248875"/>
              </p:ext>
            </p:extLst>
          </p:nvPr>
        </p:nvGraphicFramePr>
        <p:xfrm>
          <a:off x="5292710" y="2840072"/>
          <a:ext cx="3184104" cy="1790265"/>
        </p:xfrm>
        <a:graphic>
          <a:graphicData uri="http://schemas.openxmlformats.org/drawingml/2006/table">
            <a:tbl>
              <a:tblPr firstRow="1" bandRow="1">
                <a:tableStyleId>{2D5ABB26-0587-4C30-8999-92F81FD0307C}</a:tableStyleId>
              </a:tblPr>
              <a:tblGrid>
                <a:gridCol w="1061368">
                  <a:extLst>
                    <a:ext uri="{9D8B030D-6E8A-4147-A177-3AD203B41FA5}">
                      <a16:colId xmlns:a16="http://schemas.microsoft.com/office/drawing/2014/main" val="2548304673"/>
                    </a:ext>
                  </a:extLst>
                </a:gridCol>
                <a:gridCol w="1061368">
                  <a:extLst>
                    <a:ext uri="{9D8B030D-6E8A-4147-A177-3AD203B41FA5}">
                      <a16:colId xmlns:a16="http://schemas.microsoft.com/office/drawing/2014/main" val="2589211846"/>
                    </a:ext>
                  </a:extLst>
                </a:gridCol>
                <a:gridCol w="1061368">
                  <a:extLst>
                    <a:ext uri="{9D8B030D-6E8A-4147-A177-3AD203B41FA5}">
                      <a16:colId xmlns:a16="http://schemas.microsoft.com/office/drawing/2014/main" val="1577802480"/>
                    </a:ext>
                  </a:extLst>
                </a:gridCol>
              </a:tblGrid>
              <a:tr h="0">
                <a:tc>
                  <a:txBody>
                    <a:bodyPr/>
                    <a:lstStyle/>
                    <a:p>
                      <a:pPr algn="ct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P</a:t>
                      </a:r>
                      <a:r>
                        <a:rPr lang="en-US" sz="1000" b="0" cap="none" spc="0" dirty="0">
                          <a:ln w="0"/>
                          <a:solidFill>
                            <a:schemeClr val="bg1"/>
                          </a:solidFill>
                          <a:effectLst>
                            <a:outerShdw blurRad="38100" dist="19050" dir="2700000" algn="tl" rotWithShape="0">
                              <a:schemeClr val="dk1">
                                <a:alpha val="40000"/>
                              </a:schemeClr>
                            </a:outerShdw>
                          </a:effectLst>
                          <a:latin typeface="Nunito" pitchFamily="2" charset="77"/>
                        </a:rPr>
                        <a:t>a</a:t>
                      </a: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rmeters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Training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Testing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861157143"/>
                  </a:ext>
                </a:extLst>
              </a:tr>
              <a:tr h="309285">
                <a:tc>
                  <a:txBody>
                    <a:bodyPr/>
                    <a:lstStyle/>
                    <a:p>
                      <a:pPr algn="ctr"/>
                      <a:r>
                        <a:rPr lang="en-AE" sz="1000" dirty="0">
                          <a:latin typeface="Nunito" pitchFamily="2" charset="77"/>
                        </a:rPr>
                        <a:t>RMSE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0.23403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0.241434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720695"/>
                  </a:ext>
                </a:extLst>
              </a:tr>
              <a:tr h="309285">
                <a:tc>
                  <a:txBody>
                    <a:bodyPr/>
                    <a:lstStyle/>
                    <a:p>
                      <a:pPr algn="ctr"/>
                      <a:r>
                        <a:rPr lang="en-AE" sz="1000" dirty="0">
                          <a:latin typeface="Nunito" pitchFamily="2" charset="77"/>
                        </a:rPr>
                        <a:t>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0.18275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0.186649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3280537"/>
                  </a:ext>
                </a:extLst>
              </a:tr>
              <a:tr h="309285">
                <a:tc>
                  <a:txBody>
                    <a:bodyPr/>
                    <a:lstStyle/>
                    <a:p>
                      <a:pPr algn="ctr"/>
                      <a:r>
                        <a:rPr lang="en-AE" sz="1000" dirty="0">
                          <a:latin typeface="Nunito" pitchFamily="2" charset="77"/>
                        </a:rPr>
                        <a:t>R-squared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0.83924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0.838387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606535"/>
                  </a:ext>
                </a:extLst>
              </a:tr>
              <a:tr h="309285">
                <a:tc>
                  <a:txBody>
                    <a:bodyPr/>
                    <a:lstStyle/>
                    <a:p>
                      <a:pPr algn="ctr"/>
                      <a:r>
                        <a:rPr lang="en-AE" sz="1000" dirty="0">
                          <a:latin typeface="Nunito" pitchFamily="2" charset="77"/>
                        </a:rPr>
                        <a:t>Adj R squared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0.838235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0.836013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204838"/>
                  </a:ext>
                </a:extLst>
              </a:tr>
              <a:tr h="309285">
                <a:tc>
                  <a:txBody>
                    <a:bodyPr/>
                    <a:lstStyle/>
                    <a:p>
                      <a:pPr algn="ctr"/>
                      <a:r>
                        <a:rPr lang="en-AE" sz="1000" dirty="0">
                          <a:latin typeface="Nunito" pitchFamily="2" charset="77"/>
                        </a:rPr>
                        <a:t>MAPE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4.395407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AE" sz="1000" dirty="0">
                          <a:latin typeface="Nunito" pitchFamily="2" charset="77"/>
                        </a:rPr>
                        <a:t>4.556349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940025"/>
                  </a:ext>
                </a:extLst>
              </a:tr>
            </a:tbl>
          </a:graphicData>
        </a:graphic>
      </p:graphicFrame>
      <p:sp>
        <p:nvSpPr>
          <p:cNvPr id="7" name="TextBox 6">
            <a:extLst>
              <a:ext uri="{FF2B5EF4-FFF2-40B4-BE49-F238E27FC236}">
                <a16:creationId xmlns:a16="http://schemas.microsoft.com/office/drawing/2014/main" id="{2AF5F2FA-508C-0416-2FA3-C9972F8B18F2}"/>
              </a:ext>
            </a:extLst>
          </p:cNvPr>
          <p:cNvSpPr txBox="1"/>
          <p:nvPr/>
        </p:nvSpPr>
        <p:spPr>
          <a:xfrm>
            <a:off x="4941221" y="1169756"/>
            <a:ext cx="4261179" cy="1477328"/>
          </a:xfrm>
          <a:prstGeom prst="rect">
            <a:avLst/>
          </a:prstGeom>
          <a:noFill/>
        </p:spPr>
        <p:txBody>
          <a:bodyPr wrap="square" rtlCol="0">
            <a:spAutoFit/>
          </a:bodyPr>
          <a:lstStyle/>
          <a:p>
            <a:r>
              <a:rPr lang="en-AE" sz="1000" dirty="0">
                <a:latin typeface="Nunito" pitchFamily="2" charset="77"/>
              </a:rPr>
              <a:t>P</a:t>
            </a:r>
            <a:r>
              <a:rPr lang="en-US" sz="1000" dirty="0">
                <a:latin typeface="Nunito" pitchFamily="2" charset="77"/>
              </a:rPr>
              <a:t>e</a:t>
            </a:r>
            <a:r>
              <a:rPr lang="en-AE" sz="1000" dirty="0">
                <a:latin typeface="Nunito" pitchFamily="2" charset="77"/>
              </a:rPr>
              <a:t>rformance check:</a:t>
            </a:r>
          </a:p>
          <a:p>
            <a:pPr marL="171450" indent="-171450">
              <a:buFont typeface="Arial" panose="020B0604020202020204" pitchFamily="34" charset="0"/>
              <a:buChar char="•"/>
            </a:pPr>
            <a:r>
              <a:rPr lang="en-US" sz="1000" dirty="0">
                <a:latin typeface="Nunito" pitchFamily="2" charset="77"/>
              </a:rPr>
              <a:t>Now adjusted R-squared is 0.83, i.e., our model can explain ~83% of the variance</a:t>
            </a:r>
          </a:p>
          <a:p>
            <a:pPr marL="171450" indent="-171450">
              <a:buFont typeface="Arial" panose="020B0604020202020204" pitchFamily="34" charset="0"/>
              <a:buChar char="•"/>
            </a:pPr>
            <a:r>
              <a:rPr lang="en-US" sz="1000" dirty="0">
                <a:latin typeface="Nunito" pitchFamily="2" charset="77"/>
              </a:rPr>
              <a:t>The adjusted R-squared in olsmod1 (where we considered the variables without multicollinearity) was 0.842. This shows that the variables we dropped were affecting the model slightly, but not to a great extent.</a:t>
            </a:r>
          </a:p>
          <a:p>
            <a:pPr marL="171450" indent="-171450">
              <a:buFont typeface="Arial" panose="020B0604020202020204" pitchFamily="34" charset="0"/>
              <a:buChar char="•"/>
            </a:pPr>
            <a:r>
              <a:rPr lang="en-US" sz="1000" dirty="0">
                <a:latin typeface="Nunito" pitchFamily="2" charset="77"/>
              </a:rPr>
              <a:t>RMSE and MAE values are comparable for train and test sets, indicating that the model is not overfitting.</a:t>
            </a:r>
          </a:p>
        </p:txBody>
      </p:sp>
    </p:spTree>
    <p:extLst>
      <p:ext uri="{BB962C8B-B14F-4D97-AF65-F5344CB8AC3E}">
        <p14:creationId xmlns:p14="http://schemas.microsoft.com/office/powerpoint/2010/main" val="3430994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13d375bc5c7_0_96"/>
          <p:cNvSpPr txBox="1">
            <a:spLocks noGrp="1"/>
          </p:cNvSpPr>
          <p:nvPr>
            <p:ph type="title"/>
          </p:nvPr>
        </p:nvSpPr>
        <p:spPr>
          <a:xfrm>
            <a:off x="202550" y="298567"/>
            <a:ext cx="8520600" cy="429725"/>
          </a:xfrm>
          <a:prstGeom prst="rect">
            <a:avLst/>
          </a:prstGeom>
          <a:noFill/>
          <a:ln>
            <a:noFill/>
          </a:ln>
        </p:spPr>
        <p:txBody>
          <a:bodyPr spcFirstLastPara="1" wrap="square" lIns="91425" tIns="91425" rIns="91425" bIns="91425" anchor="t" anchorCtr="0">
            <a:noAutofit/>
          </a:bodyPr>
          <a:lstStyle/>
          <a:p>
            <a:r>
              <a:rPr lang="en" dirty="0">
                <a:solidFill>
                  <a:srgbClr val="1974D2"/>
                </a:solidFill>
              </a:rPr>
              <a:t>Data Overview</a:t>
            </a:r>
            <a:endParaRPr dirty="0">
              <a:solidFill>
                <a:srgbClr val="1974D2"/>
              </a:solidFill>
            </a:endParaRPr>
          </a:p>
        </p:txBody>
      </p:sp>
      <p:sp>
        <p:nvSpPr>
          <p:cNvPr id="160" name="Google Shape;160;g13d375bc5c7_0_96"/>
          <p:cNvSpPr txBox="1">
            <a:spLocks noGrp="1"/>
          </p:cNvSpPr>
          <p:nvPr>
            <p:ph type="body" idx="1"/>
          </p:nvPr>
        </p:nvSpPr>
        <p:spPr>
          <a:xfrm>
            <a:off x="202550" y="706670"/>
            <a:ext cx="8629800" cy="4297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900"/>
              </a:spcBef>
              <a:spcAft>
                <a:spcPts val="0"/>
              </a:spcAft>
              <a:buNone/>
            </a:pPr>
            <a:r>
              <a:rPr lang="en" sz="1200" dirty="0">
                <a:solidFill>
                  <a:srgbClr val="000000"/>
                </a:solidFill>
                <a:latin typeface="Nunito" panose="020B0604020202020204" charset="0"/>
                <a:ea typeface="Lato"/>
                <a:cs typeface="Lato"/>
                <a:sym typeface="Lato"/>
              </a:rPr>
              <a:t>The data contains several data points related to a food order. The detailed data dictionary is given below</a:t>
            </a:r>
            <a:endParaRPr sz="1400" dirty="0">
              <a:solidFill>
                <a:srgbClr val="000000"/>
              </a:solidFill>
              <a:latin typeface="Nunito" panose="020B0604020202020204" charset="0"/>
            </a:endParaRPr>
          </a:p>
        </p:txBody>
      </p:sp>
      <p:graphicFrame>
        <p:nvGraphicFramePr>
          <p:cNvPr id="161" name="Google Shape;161;g13d375bc5c7_0_96"/>
          <p:cNvGraphicFramePr/>
          <p:nvPr>
            <p:extLst>
              <p:ext uri="{D42A27DB-BD31-4B8C-83A1-F6EECF244321}">
                <p14:modId xmlns:p14="http://schemas.microsoft.com/office/powerpoint/2010/main" val="1821990717"/>
              </p:ext>
            </p:extLst>
          </p:nvPr>
        </p:nvGraphicFramePr>
        <p:xfrm>
          <a:off x="444526" y="1155375"/>
          <a:ext cx="4055912" cy="3220428"/>
        </p:xfrm>
        <a:graphic>
          <a:graphicData uri="http://schemas.openxmlformats.org/drawingml/2006/table">
            <a:tbl>
              <a:tblPr>
                <a:noFill/>
              </a:tblPr>
              <a:tblGrid>
                <a:gridCol w="1169589">
                  <a:extLst>
                    <a:ext uri="{9D8B030D-6E8A-4147-A177-3AD203B41FA5}">
                      <a16:colId xmlns:a16="http://schemas.microsoft.com/office/drawing/2014/main" val="20000"/>
                    </a:ext>
                  </a:extLst>
                </a:gridCol>
                <a:gridCol w="2886323">
                  <a:extLst>
                    <a:ext uri="{9D8B030D-6E8A-4147-A177-3AD203B41FA5}">
                      <a16:colId xmlns:a16="http://schemas.microsoft.com/office/drawing/2014/main" val="20001"/>
                    </a:ext>
                  </a:extLst>
                </a:gridCol>
              </a:tblGrid>
              <a:tr h="301665">
                <a:tc>
                  <a:txBody>
                    <a:bodyPr/>
                    <a:lstStyle/>
                    <a:p>
                      <a:pPr marL="0" lvl="0" indent="0" algn="ctr" rtl="0">
                        <a:spcBef>
                          <a:spcPts val="0"/>
                        </a:spcBef>
                        <a:spcAft>
                          <a:spcPts val="0"/>
                        </a:spcAft>
                        <a:buNone/>
                      </a:pPr>
                      <a:r>
                        <a:rPr lang="en" sz="900" b="1" dirty="0">
                          <a:solidFill>
                            <a:schemeClr val="bg1"/>
                          </a:solidFill>
                          <a:latin typeface="Nunito" panose="020B0604020202020204" charset="0"/>
                        </a:rPr>
                        <a:t>Variable</a:t>
                      </a:r>
                      <a:endParaRPr sz="900" b="1" dirty="0">
                        <a:solidFill>
                          <a:schemeClr val="bg1"/>
                        </a:solidFill>
                        <a:latin typeface="Nunito" panose="020B0604020202020204" charset="0"/>
                      </a:endParaRPr>
                    </a:p>
                  </a:txBody>
                  <a:tcPr marL="91425" marR="91425" marT="91425" marB="91425">
                    <a:solidFill>
                      <a:srgbClr val="1974D2"/>
                    </a:solidFill>
                  </a:tcPr>
                </a:tc>
                <a:tc>
                  <a:txBody>
                    <a:bodyPr/>
                    <a:lstStyle/>
                    <a:p>
                      <a:pPr marL="0" lvl="0" indent="0" algn="ctr" rtl="0">
                        <a:spcBef>
                          <a:spcPts val="0"/>
                        </a:spcBef>
                        <a:spcAft>
                          <a:spcPts val="0"/>
                        </a:spcAft>
                        <a:buNone/>
                      </a:pPr>
                      <a:r>
                        <a:rPr lang="en" sz="900" b="1" dirty="0">
                          <a:solidFill>
                            <a:schemeClr val="bg1"/>
                          </a:solidFill>
                          <a:latin typeface="Nunito" panose="020B0604020202020204" charset="0"/>
                        </a:rPr>
                        <a:t>Description</a:t>
                      </a:r>
                      <a:endParaRPr sz="900" b="1" dirty="0">
                        <a:solidFill>
                          <a:schemeClr val="bg1"/>
                        </a:solidFill>
                        <a:latin typeface="Nunito" panose="020B0604020202020204" charset="0"/>
                      </a:endParaRPr>
                    </a:p>
                  </a:txBody>
                  <a:tcPr marL="91425" marR="91425" marT="91425" marB="91425">
                    <a:solidFill>
                      <a:srgbClr val="1974D2"/>
                    </a:solidFill>
                  </a:tcPr>
                </a:tc>
                <a:extLst>
                  <a:ext uri="{0D108BD9-81ED-4DB2-BD59-A6C34878D82A}">
                    <a16:rowId xmlns:a16="http://schemas.microsoft.com/office/drawing/2014/main" val="10000"/>
                  </a:ext>
                </a:extLst>
              </a:tr>
              <a:tr h="294482">
                <a:tc>
                  <a:txBody>
                    <a:bodyPr/>
                    <a:lstStyle/>
                    <a:p>
                      <a:pPr marL="0" lvl="0" indent="0" algn="l" rtl="0">
                        <a:spcBef>
                          <a:spcPts val="0"/>
                        </a:spcBef>
                        <a:spcAft>
                          <a:spcPts val="0"/>
                        </a:spcAft>
                        <a:buNone/>
                      </a:pPr>
                      <a:r>
                        <a:rPr lang="en-US" sz="850" dirty="0" err="1">
                          <a:latin typeface="Nunito" panose="020B0604020202020204" charset="0"/>
                          <a:ea typeface="Lato"/>
                          <a:cs typeface="Lato"/>
                          <a:sym typeface="Lato"/>
                        </a:rPr>
                        <a:t>brand_name</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 sz="850" dirty="0">
                          <a:latin typeface="Nunito" panose="020B0604020202020204" charset="0"/>
                          <a:cs typeface="Lato"/>
                          <a:sym typeface="Lato"/>
                        </a:rPr>
                        <a:t>Name of manufacturing brand</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1"/>
                  </a:ext>
                </a:extLst>
              </a:tr>
              <a:tr h="294482">
                <a:tc>
                  <a:txBody>
                    <a:bodyPr/>
                    <a:lstStyle/>
                    <a:p>
                      <a:pPr marL="0" lvl="0" indent="0" algn="l" rtl="0">
                        <a:spcBef>
                          <a:spcPts val="0"/>
                        </a:spcBef>
                        <a:spcAft>
                          <a:spcPts val="0"/>
                        </a:spcAft>
                        <a:buNone/>
                      </a:pPr>
                      <a:r>
                        <a:rPr lang="en" sz="850" dirty="0" err="1">
                          <a:latin typeface="Nunito" panose="020B0604020202020204" charset="0"/>
                          <a:cs typeface="Lato"/>
                          <a:sym typeface="Lato"/>
                        </a:rPr>
                        <a:t>os</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OS on which the device runs</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2"/>
                  </a:ext>
                </a:extLst>
              </a:tr>
              <a:tr h="294482">
                <a:tc>
                  <a:txBody>
                    <a:bodyPr/>
                    <a:lstStyle/>
                    <a:p>
                      <a:pPr marL="0" lvl="0" indent="0" algn="l" rtl="0">
                        <a:spcBef>
                          <a:spcPts val="0"/>
                        </a:spcBef>
                        <a:spcAft>
                          <a:spcPts val="0"/>
                        </a:spcAft>
                        <a:buNone/>
                      </a:pPr>
                      <a:r>
                        <a:rPr lang="en-US" sz="850" dirty="0">
                          <a:latin typeface="Nunito" panose="020B0604020202020204" charset="0"/>
                          <a:cs typeface="Lato"/>
                          <a:sym typeface="Lato"/>
                        </a:rPr>
                        <a:t>s</a:t>
                      </a:r>
                      <a:r>
                        <a:rPr lang="en" sz="850" dirty="0" err="1">
                          <a:latin typeface="Nunito" panose="020B0604020202020204" charset="0"/>
                          <a:cs typeface="Lato"/>
                          <a:sym typeface="Lato"/>
                        </a:rPr>
                        <a:t>creen_size</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Size of the screen in </a:t>
                      </a:r>
                      <a:r>
                        <a:rPr lang="en" sz="850" dirty="0" err="1">
                          <a:latin typeface="Nunito" panose="020B0604020202020204" charset="0"/>
                          <a:ea typeface="Lato"/>
                          <a:cs typeface="Lato"/>
                          <a:sym typeface="Lato"/>
                        </a:rPr>
                        <a:t>cms</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3"/>
                  </a:ext>
                </a:extLst>
              </a:tr>
              <a:tr h="294482">
                <a:tc>
                  <a:txBody>
                    <a:bodyPr/>
                    <a:lstStyle/>
                    <a:p>
                      <a:pPr marL="0" lvl="0" indent="0" algn="l" rtl="0">
                        <a:spcBef>
                          <a:spcPts val="0"/>
                        </a:spcBef>
                        <a:spcAft>
                          <a:spcPts val="0"/>
                        </a:spcAft>
                        <a:buNone/>
                      </a:pPr>
                      <a:r>
                        <a:rPr lang="en" sz="850" dirty="0">
                          <a:latin typeface="Nunito" panose="020B0604020202020204" charset="0"/>
                          <a:cs typeface="Lato"/>
                          <a:sym typeface="Lato"/>
                        </a:rPr>
                        <a:t>4g</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Whether 4g is available or not</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4"/>
                  </a:ext>
                </a:extLst>
              </a:tr>
              <a:tr h="294482">
                <a:tc>
                  <a:txBody>
                    <a:bodyPr/>
                    <a:lstStyle/>
                    <a:p>
                      <a:pPr marL="0" lvl="0" indent="0" algn="l" rtl="0">
                        <a:spcBef>
                          <a:spcPts val="0"/>
                        </a:spcBef>
                        <a:spcAft>
                          <a:spcPts val="0"/>
                        </a:spcAft>
                        <a:buNone/>
                      </a:pPr>
                      <a:r>
                        <a:rPr lang="en" sz="850" dirty="0">
                          <a:latin typeface="Nunito" panose="020B0604020202020204" charset="0"/>
                          <a:cs typeface="Lato"/>
                          <a:sym typeface="Lato"/>
                        </a:rPr>
                        <a:t>5g</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Whether 5g is available or not</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5"/>
                  </a:ext>
                </a:extLst>
              </a:tr>
              <a:tr h="294482">
                <a:tc>
                  <a:txBody>
                    <a:bodyPr/>
                    <a:lstStyle/>
                    <a:p>
                      <a:pPr marL="0" lvl="0" indent="0" algn="l" rtl="0">
                        <a:spcBef>
                          <a:spcPts val="0"/>
                        </a:spcBef>
                        <a:spcAft>
                          <a:spcPts val="0"/>
                        </a:spcAft>
                        <a:buNone/>
                      </a:pPr>
                      <a:r>
                        <a:rPr lang="en-US" sz="850" dirty="0">
                          <a:latin typeface="Nunito" panose="020B0604020202020204" charset="0"/>
                          <a:cs typeface="Lato"/>
                          <a:sym typeface="Lato"/>
                        </a:rPr>
                        <a:t>m</a:t>
                      </a:r>
                      <a:r>
                        <a:rPr lang="en" sz="850" dirty="0" err="1">
                          <a:latin typeface="Nunito" panose="020B0604020202020204" charset="0"/>
                          <a:cs typeface="Lato"/>
                          <a:sym typeface="Lato"/>
                        </a:rPr>
                        <a:t>ain_camera_mp</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Resolution of the main camera in megapixels</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6"/>
                  </a:ext>
                </a:extLst>
              </a:tr>
              <a:tr h="294482">
                <a:tc>
                  <a:txBody>
                    <a:bodyPr/>
                    <a:lstStyle/>
                    <a:p>
                      <a:pPr marL="0" lvl="0" indent="0" algn="l" rtl="0">
                        <a:spcBef>
                          <a:spcPts val="0"/>
                        </a:spcBef>
                        <a:spcAft>
                          <a:spcPts val="0"/>
                        </a:spcAft>
                        <a:buNone/>
                      </a:pPr>
                      <a:r>
                        <a:rPr lang="en-US" sz="850" dirty="0">
                          <a:latin typeface="Nunito" panose="020B0604020202020204" charset="0"/>
                          <a:ea typeface="Lato"/>
                          <a:cs typeface="Lato"/>
                          <a:sym typeface="Lato"/>
                        </a:rPr>
                        <a:t>s</a:t>
                      </a:r>
                      <a:r>
                        <a:rPr lang="en" sz="850" dirty="0" err="1">
                          <a:latin typeface="Nunito" panose="020B0604020202020204" charset="0"/>
                          <a:ea typeface="Lato"/>
                          <a:cs typeface="Lato"/>
                          <a:sym typeface="Lato"/>
                        </a:rPr>
                        <a:t>elfie_camera_mp</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Resolution of the front camera in megapixels</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7"/>
                  </a:ext>
                </a:extLst>
              </a:tr>
              <a:tr h="294482">
                <a:tc>
                  <a:txBody>
                    <a:bodyPr/>
                    <a:lstStyle/>
                    <a:p>
                      <a:pPr marL="0" lvl="0" indent="0" algn="l" rtl="0">
                        <a:spcBef>
                          <a:spcPts val="0"/>
                        </a:spcBef>
                        <a:spcAft>
                          <a:spcPts val="0"/>
                        </a:spcAft>
                        <a:buNone/>
                      </a:pPr>
                      <a:r>
                        <a:rPr lang="en-US" sz="850" dirty="0" err="1">
                          <a:latin typeface="Nunito" panose="020B0604020202020204" charset="0"/>
                          <a:ea typeface="Lato"/>
                          <a:cs typeface="Lato"/>
                          <a:sym typeface="Lato"/>
                        </a:rPr>
                        <a:t>i</a:t>
                      </a:r>
                      <a:r>
                        <a:rPr lang="en" sz="850" dirty="0" err="1">
                          <a:latin typeface="Nunito" panose="020B0604020202020204" charset="0"/>
                          <a:ea typeface="Lato"/>
                          <a:cs typeface="Lato"/>
                          <a:sym typeface="Lato"/>
                        </a:rPr>
                        <a:t>nt_memory</a:t>
                      </a:r>
                      <a:endParaRPr sz="850" dirty="0">
                        <a:latin typeface="Nunito" panose="020B0604020202020204" charset="0"/>
                        <a:ea typeface="Lato"/>
                        <a:cs typeface="Lato"/>
                        <a:sym typeface="Lato"/>
                      </a:endParaRPr>
                    </a:p>
                  </a:txBody>
                  <a:tcPr marL="91425" marR="91425" marT="91425" marB="91425"/>
                </a:tc>
                <a:tc>
                  <a:txBody>
                    <a:bodyPr/>
                    <a:lstStyle/>
                    <a:p>
                      <a:pPr marL="0" lvl="0" indent="0" algn="l" rtl="0">
                        <a:spcBef>
                          <a:spcPts val="0"/>
                        </a:spcBef>
                        <a:spcAft>
                          <a:spcPts val="0"/>
                        </a:spcAft>
                        <a:buNone/>
                      </a:pPr>
                      <a:r>
                        <a:rPr lang="en-US" sz="850" dirty="0">
                          <a:latin typeface="Nunito" panose="020B0604020202020204" charset="0"/>
                          <a:ea typeface="Lato"/>
                          <a:cs typeface="Lato"/>
                          <a:sym typeface="Lato"/>
                        </a:rPr>
                        <a:t>A</a:t>
                      </a:r>
                      <a:r>
                        <a:rPr lang="en" sz="850" dirty="0">
                          <a:latin typeface="Nunito" panose="020B0604020202020204" charset="0"/>
                          <a:ea typeface="Lato"/>
                          <a:cs typeface="Lato"/>
                          <a:sym typeface="Lato"/>
                        </a:rPr>
                        <a:t>mount of internal memory (ROM) in GB</a:t>
                      </a:r>
                      <a:endParaRPr sz="850" dirty="0">
                        <a:latin typeface="Nunito" panose="020B0604020202020204" charset="0"/>
                        <a:ea typeface="Lato"/>
                        <a:cs typeface="Lato"/>
                        <a:sym typeface="Lato"/>
                      </a:endParaRPr>
                    </a:p>
                  </a:txBody>
                  <a:tcPr marL="91425" marR="91425" marT="91425" marB="91425"/>
                </a:tc>
                <a:extLst>
                  <a:ext uri="{0D108BD9-81ED-4DB2-BD59-A6C34878D82A}">
                    <a16:rowId xmlns:a16="http://schemas.microsoft.com/office/drawing/2014/main" val="10008"/>
                  </a:ext>
                </a:extLst>
              </a:tr>
              <a:tr h="401298">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ram</a:t>
                      </a:r>
                      <a:endParaRPr sz="850" dirty="0">
                        <a:latin typeface="Nunito" panose="020B0604020202020204" charset="0"/>
                        <a:ea typeface="Lato"/>
                        <a:cs typeface="Lato"/>
                        <a:sym typeface="Lato"/>
                      </a:endParaRPr>
                    </a:p>
                  </a:txBody>
                  <a:tcPr marL="91425" marR="91425" marT="91425" marB="91425"/>
                </a:tc>
                <a:tc>
                  <a:txBody>
                    <a:bodyPr/>
                    <a:lstStyle/>
                    <a:p>
                      <a:pPr marL="0" lvl="0" indent="0" algn="l" rtl="0">
                        <a:spcBef>
                          <a:spcPts val="0"/>
                        </a:spcBef>
                        <a:spcAft>
                          <a:spcPts val="0"/>
                        </a:spcAft>
                        <a:buNone/>
                      </a:pPr>
                      <a:r>
                        <a:rPr lang="en-US" sz="850" dirty="0">
                          <a:latin typeface="Nunito" panose="020B0604020202020204" charset="0"/>
                          <a:ea typeface="Lato"/>
                          <a:cs typeface="Lato"/>
                          <a:sym typeface="Lato"/>
                        </a:rPr>
                        <a:t>Amount of RAM in GB</a:t>
                      </a:r>
                      <a:endParaRPr sz="850" dirty="0">
                        <a:latin typeface="Nunito" panose="020B0604020202020204" charset="0"/>
                        <a:ea typeface="Lato"/>
                        <a:cs typeface="Lato"/>
                        <a:sym typeface="Lato"/>
                      </a:endParaRPr>
                    </a:p>
                  </a:txBody>
                  <a:tcPr marL="91425" marR="91425" marT="91425" marB="91425"/>
                </a:tc>
                <a:extLst>
                  <a:ext uri="{0D108BD9-81ED-4DB2-BD59-A6C34878D82A}">
                    <a16:rowId xmlns:a16="http://schemas.microsoft.com/office/drawing/2014/main" val="10009"/>
                  </a:ext>
                </a:extLst>
              </a:tr>
            </a:tbl>
          </a:graphicData>
        </a:graphic>
      </p:graphicFrame>
      <p:graphicFrame>
        <p:nvGraphicFramePr>
          <p:cNvPr id="2" name="Google Shape;161;g13d375bc5c7_0_96">
            <a:extLst>
              <a:ext uri="{FF2B5EF4-FFF2-40B4-BE49-F238E27FC236}">
                <a16:creationId xmlns:a16="http://schemas.microsoft.com/office/drawing/2014/main" id="{FC3C12CA-CF95-C123-D17A-3F542B8E8084}"/>
              </a:ext>
            </a:extLst>
          </p:cNvPr>
          <p:cNvGraphicFramePr/>
          <p:nvPr>
            <p:extLst>
              <p:ext uri="{D42A27DB-BD31-4B8C-83A1-F6EECF244321}">
                <p14:modId xmlns:p14="http://schemas.microsoft.com/office/powerpoint/2010/main" val="3667766761"/>
              </p:ext>
            </p:extLst>
          </p:nvPr>
        </p:nvGraphicFramePr>
        <p:xfrm>
          <a:off x="4667238" y="1155375"/>
          <a:ext cx="4055912" cy="2583000"/>
        </p:xfrm>
        <a:graphic>
          <a:graphicData uri="http://schemas.openxmlformats.org/drawingml/2006/table">
            <a:tbl>
              <a:tblPr>
                <a:noFill/>
              </a:tblPr>
              <a:tblGrid>
                <a:gridCol w="1439364">
                  <a:extLst>
                    <a:ext uri="{9D8B030D-6E8A-4147-A177-3AD203B41FA5}">
                      <a16:colId xmlns:a16="http://schemas.microsoft.com/office/drawing/2014/main" val="20000"/>
                    </a:ext>
                  </a:extLst>
                </a:gridCol>
                <a:gridCol w="2616548">
                  <a:extLst>
                    <a:ext uri="{9D8B030D-6E8A-4147-A177-3AD203B41FA5}">
                      <a16:colId xmlns:a16="http://schemas.microsoft.com/office/drawing/2014/main" val="20001"/>
                    </a:ext>
                  </a:extLst>
                </a:gridCol>
              </a:tblGrid>
              <a:tr h="320000">
                <a:tc>
                  <a:txBody>
                    <a:bodyPr/>
                    <a:lstStyle/>
                    <a:p>
                      <a:pPr marL="0" lvl="0" indent="0" algn="ctr" rtl="0">
                        <a:spcBef>
                          <a:spcPts val="0"/>
                        </a:spcBef>
                        <a:spcAft>
                          <a:spcPts val="0"/>
                        </a:spcAft>
                        <a:buNone/>
                      </a:pPr>
                      <a:r>
                        <a:rPr lang="en" sz="900" b="1" dirty="0">
                          <a:solidFill>
                            <a:schemeClr val="bg1"/>
                          </a:solidFill>
                          <a:latin typeface="Nunito" panose="020B0604020202020204" charset="0"/>
                        </a:rPr>
                        <a:t>Variable</a:t>
                      </a:r>
                      <a:endParaRPr sz="900" b="1" dirty="0">
                        <a:solidFill>
                          <a:schemeClr val="bg1"/>
                        </a:solidFill>
                        <a:latin typeface="Nunito" panose="020B0604020202020204" charset="0"/>
                      </a:endParaRPr>
                    </a:p>
                  </a:txBody>
                  <a:tcPr marL="91425" marR="91425" marT="91425" marB="91425">
                    <a:solidFill>
                      <a:srgbClr val="1974D2"/>
                    </a:solidFill>
                  </a:tcPr>
                </a:tc>
                <a:tc>
                  <a:txBody>
                    <a:bodyPr/>
                    <a:lstStyle/>
                    <a:p>
                      <a:pPr marL="0" lvl="0" indent="0" algn="ctr" rtl="0">
                        <a:spcBef>
                          <a:spcPts val="0"/>
                        </a:spcBef>
                        <a:spcAft>
                          <a:spcPts val="0"/>
                        </a:spcAft>
                        <a:buNone/>
                      </a:pPr>
                      <a:r>
                        <a:rPr lang="en" sz="900" b="1" dirty="0">
                          <a:solidFill>
                            <a:schemeClr val="bg1"/>
                          </a:solidFill>
                          <a:latin typeface="Nunito" panose="020B0604020202020204" charset="0"/>
                        </a:rPr>
                        <a:t>Description</a:t>
                      </a:r>
                      <a:endParaRPr sz="900" b="1" dirty="0">
                        <a:solidFill>
                          <a:schemeClr val="bg1"/>
                        </a:solidFill>
                        <a:latin typeface="Nunito" panose="020B0604020202020204" charset="0"/>
                      </a:endParaRPr>
                    </a:p>
                  </a:txBody>
                  <a:tcPr marL="91425" marR="91425" marT="91425" marB="91425">
                    <a:solidFill>
                      <a:srgbClr val="1974D2"/>
                    </a:solidFill>
                  </a:tcPr>
                </a:tc>
                <a:extLst>
                  <a:ext uri="{0D108BD9-81ED-4DB2-BD59-A6C34878D82A}">
                    <a16:rowId xmlns:a16="http://schemas.microsoft.com/office/drawing/2014/main" val="10000"/>
                  </a:ext>
                </a:extLst>
              </a:tr>
              <a:tr h="312400">
                <a:tc>
                  <a:txBody>
                    <a:bodyPr/>
                    <a:lstStyle/>
                    <a:p>
                      <a:pPr marL="0" lvl="0" indent="0" algn="l" rtl="0">
                        <a:spcBef>
                          <a:spcPts val="0"/>
                        </a:spcBef>
                        <a:spcAft>
                          <a:spcPts val="0"/>
                        </a:spcAft>
                        <a:buNone/>
                      </a:pPr>
                      <a:r>
                        <a:rPr lang="en-US" sz="850" dirty="0">
                          <a:latin typeface="Nunito" panose="020B0604020202020204" charset="0"/>
                          <a:ea typeface="Lato"/>
                          <a:cs typeface="Lato"/>
                          <a:sym typeface="Lato"/>
                        </a:rPr>
                        <a:t>battery</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US" sz="850" dirty="0">
                          <a:latin typeface="Nunito" panose="020B0604020202020204" charset="0"/>
                          <a:cs typeface="Lato"/>
                          <a:sym typeface="Lato"/>
                        </a:rPr>
                        <a:t>E</a:t>
                      </a:r>
                      <a:r>
                        <a:rPr lang="en" sz="850" dirty="0" err="1">
                          <a:latin typeface="Nunito" panose="020B0604020202020204" charset="0"/>
                          <a:cs typeface="Lato"/>
                          <a:sym typeface="Lato"/>
                        </a:rPr>
                        <a:t>nergy</a:t>
                      </a:r>
                      <a:r>
                        <a:rPr lang="en" sz="850" dirty="0">
                          <a:latin typeface="Nunito" panose="020B0604020202020204" charset="0"/>
                          <a:cs typeface="Lato"/>
                          <a:sym typeface="Lato"/>
                        </a:rPr>
                        <a:t> capacity of the device in mAH</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1"/>
                  </a:ext>
                </a:extLst>
              </a:tr>
              <a:tr h="312400">
                <a:tc>
                  <a:txBody>
                    <a:bodyPr/>
                    <a:lstStyle/>
                    <a:p>
                      <a:pPr marL="0" lvl="0" indent="0" algn="l" rtl="0">
                        <a:spcBef>
                          <a:spcPts val="0"/>
                        </a:spcBef>
                        <a:spcAft>
                          <a:spcPts val="0"/>
                        </a:spcAft>
                        <a:buNone/>
                      </a:pPr>
                      <a:r>
                        <a:rPr lang="en" sz="850" dirty="0">
                          <a:latin typeface="Nunito" panose="020B0604020202020204" charset="0"/>
                          <a:cs typeface="Lato"/>
                          <a:sym typeface="Lato"/>
                        </a:rPr>
                        <a:t>weight</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Weight of the device in grams</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2"/>
                  </a:ext>
                </a:extLst>
              </a:tr>
              <a:tr h="312400">
                <a:tc>
                  <a:txBody>
                    <a:bodyPr/>
                    <a:lstStyle/>
                    <a:p>
                      <a:pPr marL="0" lvl="0" indent="0" algn="l" rtl="0">
                        <a:spcBef>
                          <a:spcPts val="0"/>
                        </a:spcBef>
                        <a:spcAft>
                          <a:spcPts val="0"/>
                        </a:spcAft>
                        <a:buNone/>
                      </a:pPr>
                      <a:r>
                        <a:rPr lang="en-US" sz="850" dirty="0" err="1">
                          <a:latin typeface="Nunito" panose="020B0604020202020204" charset="0"/>
                          <a:cs typeface="Lato"/>
                          <a:sym typeface="Lato"/>
                        </a:rPr>
                        <a:t>release_year</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 sz="850" dirty="0">
                          <a:latin typeface="Nunito" panose="020B0604020202020204" charset="0"/>
                          <a:ea typeface="Lato"/>
                          <a:cs typeface="Lato"/>
                          <a:sym typeface="Lato"/>
                        </a:rPr>
                        <a:t>Year when the device model was released</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3"/>
                  </a:ext>
                </a:extLst>
              </a:tr>
              <a:tr h="312400">
                <a:tc>
                  <a:txBody>
                    <a:bodyPr/>
                    <a:lstStyle/>
                    <a:p>
                      <a:pPr marL="0" lvl="0" indent="0" algn="l" rtl="0">
                        <a:spcBef>
                          <a:spcPts val="0"/>
                        </a:spcBef>
                        <a:spcAft>
                          <a:spcPts val="0"/>
                        </a:spcAft>
                        <a:buNone/>
                      </a:pPr>
                      <a:r>
                        <a:rPr lang="en-US" sz="850" dirty="0">
                          <a:latin typeface="Nunito" panose="020B0604020202020204" charset="0"/>
                          <a:cs typeface="Lato"/>
                          <a:sym typeface="Lato"/>
                        </a:rPr>
                        <a:t>d</a:t>
                      </a:r>
                      <a:r>
                        <a:rPr lang="en" sz="850" dirty="0" err="1">
                          <a:latin typeface="Nunito" panose="020B0604020202020204" charset="0"/>
                          <a:cs typeface="Lato"/>
                          <a:sym typeface="Lato"/>
                        </a:rPr>
                        <a:t>ays_used</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US" sz="850" dirty="0">
                          <a:latin typeface="Nunito" panose="020B0604020202020204" charset="0"/>
                          <a:ea typeface="Lato"/>
                          <a:cs typeface="Lato"/>
                          <a:sym typeface="Lato"/>
                        </a:rPr>
                        <a:t>Number of days the used/refurbished device has been used</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4"/>
                  </a:ext>
                </a:extLst>
              </a:tr>
              <a:tr h="312400">
                <a:tc>
                  <a:txBody>
                    <a:bodyPr/>
                    <a:lstStyle/>
                    <a:p>
                      <a:pPr marL="0" lvl="0" indent="0" algn="l" rtl="0">
                        <a:spcBef>
                          <a:spcPts val="0"/>
                        </a:spcBef>
                        <a:spcAft>
                          <a:spcPts val="0"/>
                        </a:spcAft>
                        <a:buNone/>
                      </a:pPr>
                      <a:r>
                        <a:rPr lang="en-US" sz="850" dirty="0">
                          <a:latin typeface="Nunito" panose="020B0604020202020204" charset="0"/>
                          <a:cs typeface="Lato"/>
                          <a:sym typeface="Lato"/>
                        </a:rPr>
                        <a:t>N</a:t>
                      </a:r>
                      <a:r>
                        <a:rPr lang="en" sz="850" dirty="0" err="1">
                          <a:latin typeface="Nunito" panose="020B0604020202020204" charset="0"/>
                          <a:cs typeface="Lato"/>
                          <a:sym typeface="Lato"/>
                        </a:rPr>
                        <a:t>ormalized_new_price</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US" sz="850" dirty="0">
                          <a:latin typeface="Nunito" panose="020B0604020202020204" charset="0"/>
                          <a:ea typeface="Lato"/>
                          <a:cs typeface="Lato"/>
                          <a:sym typeface="Lato"/>
                        </a:rPr>
                        <a:t>Normalized price of a new device of the same model in euros</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5"/>
                  </a:ext>
                </a:extLst>
              </a:tr>
              <a:tr h="441925">
                <a:tc>
                  <a:txBody>
                    <a:bodyPr/>
                    <a:lstStyle/>
                    <a:p>
                      <a:pPr marL="0" lvl="0" indent="0" algn="l" rtl="0">
                        <a:spcBef>
                          <a:spcPts val="0"/>
                        </a:spcBef>
                        <a:spcAft>
                          <a:spcPts val="0"/>
                        </a:spcAft>
                        <a:buNone/>
                      </a:pPr>
                      <a:r>
                        <a:rPr lang="en-US" sz="850" dirty="0" err="1">
                          <a:latin typeface="Nunito" panose="020B0604020202020204" charset="0"/>
                          <a:cs typeface="Lato"/>
                          <a:sym typeface="Lato"/>
                        </a:rPr>
                        <a:t>normalized_used_price</a:t>
                      </a:r>
                      <a:endParaRPr sz="850" dirty="0">
                        <a:latin typeface="Nunito" panose="020B0604020202020204" charset="0"/>
                      </a:endParaRPr>
                    </a:p>
                  </a:txBody>
                  <a:tcPr marL="91425" marR="91425" marT="91425" marB="91425"/>
                </a:tc>
                <a:tc>
                  <a:txBody>
                    <a:bodyPr/>
                    <a:lstStyle/>
                    <a:p>
                      <a:pPr marL="0" lvl="0" indent="0" algn="l" rtl="0">
                        <a:spcBef>
                          <a:spcPts val="0"/>
                        </a:spcBef>
                        <a:spcAft>
                          <a:spcPts val="0"/>
                        </a:spcAft>
                        <a:buNone/>
                      </a:pPr>
                      <a:r>
                        <a:rPr lang="en-US" sz="850" dirty="0">
                          <a:latin typeface="Nunito" panose="020B0604020202020204" charset="0"/>
                          <a:ea typeface="Lato"/>
                          <a:cs typeface="Lato"/>
                          <a:sym typeface="Lato"/>
                        </a:rPr>
                        <a:t>Normalized price of the used/refurbished device in euros</a:t>
                      </a:r>
                      <a:endParaRPr sz="850" dirty="0">
                        <a:latin typeface="Nunito" panose="020B0604020202020204" charset="0"/>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US" dirty="0">
                <a:solidFill>
                  <a:srgbClr val="1974D2"/>
                </a:solidFill>
              </a:rPr>
              <a:t>Test for Linearity and Independence </a:t>
            </a:r>
            <a:endParaRPr dirty="0">
              <a:solidFill>
                <a:srgbClr val="1974D2"/>
              </a:solidFill>
            </a:endParaRPr>
          </a:p>
        </p:txBody>
      </p:sp>
      <p:sp>
        <p:nvSpPr>
          <p:cNvPr id="2" name="TextBox 1">
            <a:extLst>
              <a:ext uri="{FF2B5EF4-FFF2-40B4-BE49-F238E27FC236}">
                <a16:creationId xmlns:a16="http://schemas.microsoft.com/office/drawing/2014/main" id="{9BB113D5-C284-DE54-8CEA-61348C1F68C1}"/>
              </a:ext>
            </a:extLst>
          </p:cNvPr>
          <p:cNvSpPr txBox="1"/>
          <p:nvPr/>
        </p:nvSpPr>
        <p:spPr>
          <a:xfrm>
            <a:off x="557680" y="1042061"/>
            <a:ext cx="3495675" cy="400110"/>
          </a:xfrm>
          <a:prstGeom prst="rect">
            <a:avLst/>
          </a:prstGeom>
          <a:noFill/>
        </p:spPr>
        <p:txBody>
          <a:bodyPr wrap="square" rtlCol="0">
            <a:spAutoFit/>
          </a:bodyPr>
          <a:lstStyle/>
          <a:p>
            <a:pPr algn="l"/>
            <a:r>
              <a:rPr lang="en-US" sz="1000" b="0" i="0" dirty="0">
                <a:solidFill>
                  <a:schemeClr val="bg2"/>
                </a:solidFill>
                <a:effectLst/>
                <a:latin typeface="Nunito" pitchFamily="2" charset="77"/>
              </a:rPr>
              <a:t>We </a:t>
            </a:r>
            <a:r>
              <a:rPr lang="en-US" sz="1000" dirty="0">
                <a:solidFill>
                  <a:schemeClr val="bg2"/>
                </a:solidFill>
                <a:latin typeface="Nunito" pitchFamily="2" charset="77"/>
              </a:rPr>
              <a:t>c</a:t>
            </a:r>
            <a:r>
              <a:rPr lang="en-US" sz="1000" b="0" i="0" dirty="0">
                <a:solidFill>
                  <a:schemeClr val="bg2"/>
                </a:solidFill>
                <a:effectLst/>
                <a:latin typeface="Nunito" pitchFamily="2" charset="77"/>
              </a:rPr>
              <a:t>reate a </a:t>
            </a:r>
            <a:r>
              <a:rPr lang="en-US" sz="1000" b="0" i="0" dirty="0" err="1">
                <a:solidFill>
                  <a:schemeClr val="bg2"/>
                </a:solidFill>
                <a:effectLst/>
                <a:latin typeface="Nunito" pitchFamily="2" charset="77"/>
              </a:rPr>
              <a:t>datafram</a:t>
            </a:r>
            <a:r>
              <a:rPr lang="en-US" sz="1000" dirty="0" err="1">
                <a:solidFill>
                  <a:schemeClr val="bg2"/>
                </a:solidFill>
                <a:latin typeface="Nunito" pitchFamily="2" charset="77"/>
              </a:rPr>
              <a:t>e</a:t>
            </a:r>
            <a:r>
              <a:rPr lang="en-US" sz="1000" dirty="0">
                <a:solidFill>
                  <a:schemeClr val="bg2"/>
                </a:solidFill>
                <a:latin typeface="Nunito" pitchFamily="2" charset="77"/>
              </a:rPr>
              <a:t> with Actual values, Fitted values and residual values.</a:t>
            </a:r>
            <a:endParaRPr lang="en-US" sz="1000" b="0" i="0" dirty="0">
              <a:solidFill>
                <a:schemeClr val="bg2"/>
              </a:solidFill>
              <a:effectLst/>
              <a:latin typeface="Nunito" pitchFamily="2" charset="77"/>
            </a:endParaRP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2472858"/>
            <a:ext cx="184731" cy="307777"/>
          </a:xfrm>
          <a:prstGeom prst="rect">
            <a:avLst/>
          </a:prstGeom>
          <a:noFill/>
        </p:spPr>
        <p:txBody>
          <a:bodyPr wrap="none" rtlCol="0">
            <a:spAutoFit/>
          </a:bodyPr>
          <a:lstStyle/>
          <a:p>
            <a:endParaRPr lang="en-AE" dirty="0"/>
          </a:p>
        </p:txBody>
      </p:sp>
      <p:sp>
        <p:nvSpPr>
          <p:cNvPr id="7" name="TextBox 6">
            <a:extLst>
              <a:ext uri="{FF2B5EF4-FFF2-40B4-BE49-F238E27FC236}">
                <a16:creationId xmlns:a16="http://schemas.microsoft.com/office/drawing/2014/main" id="{2AF5F2FA-508C-0416-2FA3-C9972F8B18F2}"/>
              </a:ext>
            </a:extLst>
          </p:cNvPr>
          <p:cNvSpPr txBox="1"/>
          <p:nvPr/>
        </p:nvSpPr>
        <p:spPr>
          <a:xfrm>
            <a:off x="4959075" y="1042061"/>
            <a:ext cx="4261179" cy="246221"/>
          </a:xfrm>
          <a:prstGeom prst="rect">
            <a:avLst/>
          </a:prstGeom>
          <a:noFill/>
        </p:spPr>
        <p:txBody>
          <a:bodyPr wrap="square" rtlCol="0">
            <a:spAutoFit/>
          </a:bodyPr>
          <a:lstStyle/>
          <a:p>
            <a:r>
              <a:rPr lang="en-US" sz="1000" dirty="0">
                <a:latin typeface="Nunito" pitchFamily="2" charset="77"/>
              </a:rPr>
              <a:t>Then plot the fitted values and residuals on a scatterplot</a:t>
            </a:r>
          </a:p>
        </p:txBody>
      </p:sp>
      <p:pic>
        <p:nvPicPr>
          <p:cNvPr id="8" name="Picture 7">
            <a:extLst>
              <a:ext uri="{FF2B5EF4-FFF2-40B4-BE49-F238E27FC236}">
                <a16:creationId xmlns:a16="http://schemas.microsoft.com/office/drawing/2014/main" id="{1E7D01A0-C56D-D2B2-4EDD-C34674158D62}"/>
              </a:ext>
            </a:extLst>
          </p:cNvPr>
          <p:cNvPicPr>
            <a:picLocks noChangeAspect="1"/>
          </p:cNvPicPr>
          <p:nvPr/>
        </p:nvPicPr>
        <p:blipFill>
          <a:blip r:embed="rId3"/>
          <a:stretch>
            <a:fillRect/>
          </a:stretch>
        </p:blipFill>
        <p:spPr>
          <a:xfrm>
            <a:off x="557680" y="1409392"/>
            <a:ext cx="3495675" cy="1962150"/>
          </a:xfrm>
          <a:prstGeom prst="rect">
            <a:avLst/>
          </a:prstGeom>
        </p:spPr>
      </p:pic>
      <p:pic>
        <p:nvPicPr>
          <p:cNvPr id="11" name="Picture 10" descr="Icon&#10;&#10;Description automatically generated">
            <a:extLst>
              <a:ext uri="{FF2B5EF4-FFF2-40B4-BE49-F238E27FC236}">
                <a16:creationId xmlns:a16="http://schemas.microsoft.com/office/drawing/2014/main" id="{75FDA55D-6442-7858-BA5F-243744D2174A}"/>
              </a:ext>
            </a:extLst>
          </p:cNvPr>
          <p:cNvPicPr>
            <a:picLocks noChangeAspect="1"/>
          </p:cNvPicPr>
          <p:nvPr/>
        </p:nvPicPr>
        <p:blipFill>
          <a:blip r:embed="rId4"/>
          <a:stretch>
            <a:fillRect/>
          </a:stretch>
        </p:blipFill>
        <p:spPr>
          <a:xfrm>
            <a:off x="76292" y="1047588"/>
            <a:ext cx="481388" cy="481388"/>
          </a:xfrm>
          <a:prstGeom prst="rect">
            <a:avLst/>
          </a:prstGeom>
        </p:spPr>
      </p:pic>
      <p:pic>
        <p:nvPicPr>
          <p:cNvPr id="2050" name="Picture 2">
            <a:extLst>
              <a:ext uri="{FF2B5EF4-FFF2-40B4-BE49-F238E27FC236}">
                <a16:creationId xmlns:a16="http://schemas.microsoft.com/office/drawing/2014/main" id="{E23C8833-010A-B42C-D89E-0F76F3620F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0647" y="1252577"/>
            <a:ext cx="3189753" cy="22534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con&#10;&#10;Description automatically generated">
            <a:extLst>
              <a:ext uri="{FF2B5EF4-FFF2-40B4-BE49-F238E27FC236}">
                <a16:creationId xmlns:a16="http://schemas.microsoft.com/office/drawing/2014/main" id="{7A3477C0-2ACA-D8E9-FC0F-382F1B0FEF3F}"/>
              </a:ext>
            </a:extLst>
          </p:cNvPr>
          <p:cNvPicPr>
            <a:picLocks noChangeAspect="1"/>
          </p:cNvPicPr>
          <p:nvPr/>
        </p:nvPicPr>
        <p:blipFill>
          <a:blip r:embed="rId6"/>
          <a:stretch>
            <a:fillRect/>
          </a:stretch>
        </p:blipFill>
        <p:spPr>
          <a:xfrm>
            <a:off x="4477687" y="1047588"/>
            <a:ext cx="481388" cy="481388"/>
          </a:xfrm>
          <a:prstGeom prst="rect">
            <a:avLst/>
          </a:prstGeom>
        </p:spPr>
      </p:pic>
      <p:pic>
        <p:nvPicPr>
          <p:cNvPr id="15" name="Picture 14" descr="Icon&#10;&#10;Description automatically generated">
            <a:extLst>
              <a:ext uri="{FF2B5EF4-FFF2-40B4-BE49-F238E27FC236}">
                <a16:creationId xmlns:a16="http://schemas.microsoft.com/office/drawing/2014/main" id="{2CA06504-91C7-BCD5-D5A0-76F055FAFD39}"/>
              </a:ext>
            </a:extLst>
          </p:cNvPr>
          <p:cNvPicPr>
            <a:picLocks noChangeAspect="1"/>
          </p:cNvPicPr>
          <p:nvPr/>
        </p:nvPicPr>
        <p:blipFill>
          <a:blip r:embed="rId7"/>
          <a:stretch>
            <a:fillRect/>
          </a:stretch>
        </p:blipFill>
        <p:spPr>
          <a:xfrm>
            <a:off x="1651452" y="3528274"/>
            <a:ext cx="481389" cy="481389"/>
          </a:xfrm>
          <a:prstGeom prst="rect">
            <a:avLst/>
          </a:prstGeom>
        </p:spPr>
      </p:pic>
      <p:sp>
        <p:nvSpPr>
          <p:cNvPr id="16" name="TextBox 15">
            <a:extLst>
              <a:ext uri="{FF2B5EF4-FFF2-40B4-BE49-F238E27FC236}">
                <a16:creationId xmlns:a16="http://schemas.microsoft.com/office/drawing/2014/main" id="{26F6B846-5CBA-5FAF-1065-129D30ACB0F6}"/>
              </a:ext>
            </a:extLst>
          </p:cNvPr>
          <p:cNvSpPr txBox="1"/>
          <p:nvPr/>
        </p:nvSpPr>
        <p:spPr>
          <a:xfrm>
            <a:off x="2256406" y="3548829"/>
            <a:ext cx="5236142" cy="1169551"/>
          </a:xfrm>
          <a:prstGeom prst="rect">
            <a:avLst/>
          </a:prstGeom>
          <a:noFill/>
        </p:spPr>
        <p:txBody>
          <a:bodyPr wrap="square" rtlCol="0">
            <a:spAutoFit/>
          </a:bodyPr>
          <a:lstStyle>
            <a:defPPr marR="0" lvl="0" algn="l" rtl="0">
              <a:lnSpc>
                <a:spcPct val="100000"/>
              </a:lnSpc>
              <a:spcBef>
                <a:spcPts val="0"/>
              </a:spcBef>
              <a:spcAft>
                <a:spcPts val="0"/>
              </a:spcAft>
            </a:defPPr>
            <a:lvl1pPr>
              <a:defRPr sz="1000">
                <a:solidFill>
                  <a:schemeClr val="bg2"/>
                </a:solidFill>
                <a:effectLst/>
                <a:latin typeface="Nunito" pitchFamily="2" charset="77"/>
              </a:defRPr>
            </a:lvl1pPr>
          </a:lstStyle>
          <a:p>
            <a:r>
              <a:rPr lang="en-US" b="1" dirty="0"/>
              <a:t>Conclusions:</a:t>
            </a:r>
          </a:p>
          <a:p>
            <a:pPr marL="171450" indent="-171450">
              <a:buFont typeface="Arial" panose="020B0604020202020204" pitchFamily="34" charset="0"/>
              <a:buChar char="•"/>
            </a:pPr>
            <a:r>
              <a:rPr lang="en-US" dirty="0"/>
              <a:t>The scatterplot does not show any pattern. Hence the assumptions of linearity and independence are satisfied.</a:t>
            </a:r>
          </a:p>
          <a:p>
            <a:pPr marL="171450" indent="-171450">
              <a:buFont typeface="Arial" panose="020B0604020202020204" pitchFamily="34" charset="0"/>
              <a:buChar char="•"/>
            </a:pPr>
            <a:r>
              <a:rPr lang="en-US" dirty="0"/>
              <a:t>If there was any pattern observed in this plot, we consider it as signs of non-linearity in the data and a pattern means that the model doesn't capture non-linear effects.</a:t>
            </a:r>
          </a:p>
          <a:p>
            <a:pPr marL="171450" indent="-171450">
              <a:buFont typeface="Arial" panose="020B0604020202020204" pitchFamily="34" charset="0"/>
              <a:buChar char="•"/>
            </a:pPr>
            <a:r>
              <a:rPr lang="en-US" dirty="0"/>
              <a:t>Also, if the assumption is not followed, or satisfied, we would have tried to transform the variables and make the relationships linear.</a:t>
            </a:r>
          </a:p>
        </p:txBody>
      </p:sp>
    </p:spTree>
    <p:extLst>
      <p:ext uri="{BB962C8B-B14F-4D97-AF65-F5344CB8AC3E}">
        <p14:creationId xmlns:p14="http://schemas.microsoft.com/office/powerpoint/2010/main" val="1353673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US" dirty="0">
                <a:solidFill>
                  <a:srgbClr val="1974D2"/>
                </a:solidFill>
              </a:rPr>
              <a:t>Test for Normality</a:t>
            </a:r>
            <a:endParaRPr dirty="0">
              <a:solidFill>
                <a:srgbClr val="1974D2"/>
              </a:solidFill>
            </a:endParaRPr>
          </a:p>
        </p:txBody>
      </p:sp>
      <p:sp>
        <p:nvSpPr>
          <p:cNvPr id="2" name="TextBox 1">
            <a:extLst>
              <a:ext uri="{FF2B5EF4-FFF2-40B4-BE49-F238E27FC236}">
                <a16:creationId xmlns:a16="http://schemas.microsoft.com/office/drawing/2014/main" id="{9BB113D5-C284-DE54-8CEA-61348C1F68C1}"/>
              </a:ext>
            </a:extLst>
          </p:cNvPr>
          <p:cNvSpPr txBox="1"/>
          <p:nvPr/>
        </p:nvSpPr>
        <p:spPr>
          <a:xfrm>
            <a:off x="557680" y="1042061"/>
            <a:ext cx="3495675" cy="415498"/>
          </a:xfrm>
          <a:prstGeom prst="rect">
            <a:avLst/>
          </a:prstGeom>
          <a:noFill/>
        </p:spPr>
        <p:txBody>
          <a:bodyPr wrap="square" rtlCol="0">
            <a:spAutoFit/>
          </a:bodyPr>
          <a:lstStyle/>
          <a:p>
            <a:pPr algn="l"/>
            <a:r>
              <a:rPr lang="en-US" sz="1050" b="0" i="0" dirty="0">
                <a:solidFill>
                  <a:schemeClr val="bg2"/>
                </a:solidFill>
                <a:effectLst/>
                <a:latin typeface="Nunito" pitchFamily="2" charset="77"/>
              </a:rPr>
              <a:t>The initial </a:t>
            </a:r>
            <a:r>
              <a:rPr lang="en-US" sz="1050" b="1" i="0" dirty="0">
                <a:solidFill>
                  <a:schemeClr val="bg2"/>
                </a:solidFill>
                <a:effectLst/>
                <a:latin typeface="Nunito" pitchFamily="2" charset="77"/>
              </a:rPr>
              <a:t>histogram</a:t>
            </a:r>
            <a:r>
              <a:rPr lang="en-US" sz="1050" b="0" i="0" dirty="0">
                <a:solidFill>
                  <a:schemeClr val="bg2"/>
                </a:solidFill>
                <a:effectLst/>
                <a:latin typeface="Nunito" pitchFamily="2" charset="77"/>
              </a:rPr>
              <a:t> shows almost a normal distribution when the residuals are plotted ove</a:t>
            </a:r>
            <a:r>
              <a:rPr lang="en-US" sz="1050" dirty="0">
                <a:solidFill>
                  <a:schemeClr val="bg2"/>
                </a:solidFill>
                <a:latin typeface="Nunito" pitchFamily="2" charset="77"/>
              </a:rPr>
              <a:t>r it.</a:t>
            </a:r>
            <a:endParaRPr lang="en-US" sz="1050" b="0" i="0" dirty="0">
              <a:solidFill>
                <a:schemeClr val="bg2"/>
              </a:solidFill>
              <a:effectLst/>
              <a:latin typeface="Nunito" pitchFamily="2" charset="77"/>
            </a:endParaRP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2472858"/>
            <a:ext cx="184731" cy="307777"/>
          </a:xfrm>
          <a:prstGeom prst="rect">
            <a:avLst/>
          </a:prstGeom>
          <a:noFill/>
        </p:spPr>
        <p:txBody>
          <a:bodyPr wrap="none" rtlCol="0">
            <a:spAutoFit/>
          </a:bodyPr>
          <a:lstStyle/>
          <a:p>
            <a:endParaRPr lang="en-AE" dirty="0"/>
          </a:p>
        </p:txBody>
      </p:sp>
      <p:sp>
        <p:nvSpPr>
          <p:cNvPr id="7" name="TextBox 6">
            <a:extLst>
              <a:ext uri="{FF2B5EF4-FFF2-40B4-BE49-F238E27FC236}">
                <a16:creationId xmlns:a16="http://schemas.microsoft.com/office/drawing/2014/main" id="{2AF5F2FA-508C-0416-2FA3-C9972F8B18F2}"/>
              </a:ext>
            </a:extLst>
          </p:cNvPr>
          <p:cNvSpPr txBox="1"/>
          <p:nvPr/>
        </p:nvSpPr>
        <p:spPr>
          <a:xfrm>
            <a:off x="4959074" y="1122852"/>
            <a:ext cx="4261179" cy="253916"/>
          </a:xfrm>
          <a:prstGeom prst="rect">
            <a:avLst/>
          </a:prstGeom>
          <a:noFill/>
        </p:spPr>
        <p:txBody>
          <a:bodyPr wrap="square" rtlCol="0">
            <a:spAutoFit/>
          </a:bodyPr>
          <a:lstStyle/>
          <a:p>
            <a:r>
              <a:rPr lang="en-US" sz="1050" dirty="0">
                <a:latin typeface="Nunito" pitchFamily="2" charset="77"/>
              </a:rPr>
              <a:t>The residuals more or less follow a straight line except for the tails</a:t>
            </a:r>
          </a:p>
        </p:txBody>
      </p:sp>
      <p:pic>
        <p:nvPicPr>
          <p:cNvPr id="11" name="Picture 10" descr="Icon&#10;&#10;Description automatically generated">
            <a:extLst>
              <a:ext uri="{FF2B5EF4-FFF2-40B4-BE49-F238E27FC236}">
                <a16:creationId xmlns:a16="http://schemas.microsoft.com/office/drawing/2014/main" id="{75FDA55D-6442-7858-BA5F-243744D2174A}"/>
              </a:ext>
            </a:extLst>
          </p:cNvPr>
          <p:cNvPicPr>
            <a:picLocks noChangeAspect="1"/>
          </p:cNvPicPr>
          <p:nvPr/>
        </p:nvPicPr>
        <p:blipFill>
          <a:blip r:embed="rId3"/>
          <a:stretch>
            <a:fillRect/>
          </a:stretch>
        </p:blipFill>
        <p:spPr>
          <a:xfrm>
            <a:off x="76292" y="972682"/>
            <a:ext cx="481388" cy="481388"/>
          </a:xfrm>
          <a:prstGeom prst="rect">
            <a:avLst/>
          </a:prstGeom>
        </p:spPr>
      </p:pic>
      <p:pic>
        <p:nvPicPr>
          <p:cNvPr id="13" name="Picture 12" descr="Icon&#10;&#10;Description automatically generated">
            <a:extLst>
              <a:ext uri="{FF2B5EF4-FFF2-40B4-BE49-F238E27FC236}">
                <a16:creationId xmlns:a16="http://schemas.microsoft.com/office/drawing/2014/main" id="{7A3477C0-2ACA-D8E9-FC0F-382F1B0FEF3F}"/>
              </a:ext>
            </a:extLst>
          </p:cNvPr>
          <p:cNvPicPr>
            <a:picLocks noChangeAspect="1"/>
          </p:cNvPicPr>
          <p:nvPr/>
        </p:nvPicPr>
        <p:blipFill>
          <a:blip r:embed="rId4"/>
          <a:stretch>
            <a:fillRect/>
          </a:stretch>
        </p:blipFill>
        <p:spPr>
          <a:xfrm>
            <a:off x="4477687" y="1009116"/>
            <a:ext cx="481388" cy="481388"/>
          </a:xfrm>
          <a:prstGeom prst="rect">
            <a:avLst/>
          </a:prstGeom>
        </p:spPr>
      </p:pic>
      <p:pic>
        <p:nvPicPr>
          <p:cNvPr id="15" name="Picture 14" descr="Icon&#10;&#10;Description automatically generated">
            <a:extLst>
              <a:ext uri="{FF2B5EF4-FFF2-40B4-BE49-F238E27FC236}">
                <a16:creationId xmlns:a16="http://schemas.microsoft.com/office/drawing/2014/main" id="{2CA06504-91C7-BCD5-D5A0-76F055FAFD39}"/>
              </a:ext>
            </a:extLst>
          </p:cNvPr>
          <p:cNvPicPr>
            <a:picLocks noChangeAspect="1"/>
          </p:cNvPicPr>
          <p:nvPr/>
        </p:nvPicPr>
        <p:blipFill>
          <a:blip r:embed="rId5"/>
          <a:stretch>
            <a:fillRect/>
          </a:stretch>
        </p:blipFill>
        <p:spPr>
          <a:xfrm>
            <a:off x="76292" y="3601731"/>
            <a:ext cx="481389" cy="481389"/>
          </a:xfrm>
          <a:prstGeom prst="rect">
            <a:avLst/>
          </a:prstGeom>
        </p:spPr>
      </p:pic>
      <p:sp>
        <p:nvSpPr>
          <p:cNvPr id="16" name="TextBox 15">
            <a:extLst>
              <a:ext uri="{FF2B5EF4-FFF2-40B4-BE49-F238E27FC236}">
                <a16:creationId xmlns:a16="http://schemas.microsoft.com/office/drawing/2014/main" id="{26F6B846-5CBA-5FAF-1065-129D30ACB0F6}"/>
              </a:ext>
            </a:extLst>
          </p:cNvPr>
          <p:cNvSpPr txBox="1"/>
          <p:nvPr/>
        </p:nvSpPr>
        <p:spPr>
          <a:xfrm>
            <a:off x="557680" y="3632997"/>
            <a:ext cx="3600663" cy="900246"/>
          </a:xfrm>
          <a:prstGeom prst="rect">
            <a:avLst/>
          </a:prstGeom>
          <a:noFill/>
        </p:spPr>
        <p:txBody>
          <a:bodyPr wrap="square" rtlCol="0">
            <a:spAutoFit/>
          </a:bodyPr>
          <a:lstStyle>
            <a:defPPr marR="0" lvl="0" algn="l" rtl="0">
              <a:lnSpc>
                <a:spcPct val="100000"/>
              </a:lnSpc>
              <a:spcBef>
                <a:spcPts val="0"/>
              </a:spcBef>
              <a:spcAft>
                <a:spcPts val="0"/>
              </a:spcAft>
            </a:defPPr>
            <a:lvl1pPr>
              <a:defRPr sz="1000">
                <a:solidFill>
                  <a:schemeClr val="bg2"/>
                </a:solidFill>
                <a:effectLst/>
                <a:latin typeface="Nunito" pitchFamily="2" charset="77"/>
              </a:defRPr>
            </a:lvl1pPr>
          </a:lstStyle>
          <a:p>
            <a:r>
              <a:rPr lang="en-US" sz="1050" b="1" dirty="0"/>
              <a:t>Shapiro Wilks Test:</a:t>
            </a:r>
          </a:p>
          <a:p>
            <a:endParaRPr lang="en-US" sz="1050" b="1" dirty="0"/>
          </a:p>
          <a:p>
            <a:r>
              <a:rPr lang="en-US" sz="1050" b="1" dirty="0"/>
              <a:t>Null Hypothesis: </a:t>
            </a:r>
            <a:r>
              <a:rPr lang="en-US" sz="1050" dirty="0"/>
              <a:t>The residuals are distributed normally.</a:t>
            </a:r>
          </a:p>
          <a:p>
            <a:r>
              <a:rPr lang="en-US" sz="1050" b="1" dirty="0"/>
              <a:t>Alternate Hypothesis: </a:t>
            </a:r>
            <a:r>
              <a:rPr lang="en-US" sz="1050" dirty="0"/>
              <a:t>The residuals are not distributed normally.</a:t>
            </a:r>
          </a:p>
        </p:txBody>
      </p:sp>
      <p:pic>
        <p:nvPicPr>
          <p:cNvPr id="3074" name="Picture 2">
            <a:extLst>
              <a:ext uri="{FF2B5EF4-FFF2-40B4-BE49-F238E27FC236}">
                <a16:creationId xmlns:a16="http://schemas.microsoft.com/office/drawing/2014/main" id="{AA9B724F-0905-C940-DE82-32D030A123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166" y="1389612"/>
            <a:ext cx="3480642" cy="21052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A963C51-F398-FDE9-C9A6-A50840C1D3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6194" y="1334008"/>
            <a:ext cx="3058693" cy="21608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2B2CBA-4171-CBAE-5083-CD2FAA592D5A}"/>
              </a:ext>
            </a:extLst>
          </p:cNvPr>
          <p:cNvSpPr txBox="1"/>
          <p:nvPr/>
        </p:nvSpPr>
        <p:spPr>
          <a:xfrm>
            <a:off x="1483880" y="804743"/>
            <a:ext cx="1427213" cy="261610"/>
          </a:xfrm>
          <a:prstGeom prst="rect">
            <a:avLst/>
          </a:prstGeom>
          <a:noFill/>
        </p:spPr>
        <p:txBody>
          <a:bodyPr wrap="square" rtlCol="0">
            <a:spAutoFit/>
          </a:bodyPr>
          <a:lstStyle/>
          <a:p>
            <a:pPr algn="ctr"/>
            <a:r>
              <a:rPr lang="en-US" sz="1100" b="1" dirty="0">
                <a:latin typeface="Nunito" pitchFamily="2" charset="77"/>
              </a:rPr>
              <a:t>Histogram</a:t>
            </a:r>
          </a:p>
        </p:txBody>
      </p:sp>
      <p:sp>
        <p:nvSpPr>
          <p:cNvPr id="4" name="TextBox 3">
            <a:extLst>
              <a:ext uri="{FF2B5EF4-FFF2-40B4-BE49-F238E27FC236}">
                <a16:creationId xmlns:a16="http://schemas.microsoft.com/office/drawing/2014/main" id="{A257E7FC-CF10-E7ED-756F-7657D0EAB5B6}"/>
              </a:ext>
            </a:extLst>
          </p:cNvPr>
          <p:cNvSpPr txBox="1"/>
          <p:nvPr/>
        </p:nvSpPr>
        <p:spPr>
          <a:xfrm>
            <a:off x="6232907" y="845348"/>
            <a:ext cx="1427213" cy="261610"/>
          </a:xfrm>
          <a:prstGeom prst="rect">
            <a:avLst/>
          </a:prstGeom>
          <a:noFill/>
        </p:spPr>
        <p:txBody>
          <a:bodyPr wrap="square" rtlCol="0">
            <a:spAutoFit/>
          </a:bodyPr>
          <a:lstStyle/>
          <a:p>
            <a:pPr algn="ctr"/>
            <a:r>
              <a:rPr lang="en-US" sz="1100" b="1" dirty="0">
                <a:latin typeface="Nunito" pitchFamily="2" charset="77"/>
              </a:rPr>
              <a:t>Q-Q Plot</a:t>
            </a:r>
          </a:p>
        </p:txBody>
      </p:sp>
      <p:pic>
        <p:nvPicPr>
          <p:cNvPr id="18" name="Picture 17" descr="Logo, icon&#10;&#10;Description automatically generated with medium confidence">
            <a:extLst>
              <a:ext uri="{FF2B5EF4-FFF2-40B4-BE49-F238E27FC236}">
                <a16:creationId xmlns:a16="http://schemas.microsoft.com/office/drawing/2014/main" id="{C4D08687-8FF4-77FC-0419-72F7D353E10C}"/>
              </a:ext>
            </a:extLst>
          </p:cNvPr>
          <p:cNvPicPr>
            <a:picLocks noChangeAspect="1"/>
          </p:cNvPicPr>
          <p:nvPr/>
        </p:nvPicPr>
        <p:blipFill>
          <a:blip r:embed="rId8"/>
          <a:stretch>
            <a:fillRect/>
          </a:stretch>
        </p:blipFill>
        <p:spPr>
          <a:xfrm>
            <a:off x="1582390" y="4553039"/>
            <a:ext cx="277000" cy="277000"/>
          </a:xfrm>
          <a:prstGeom prst="rect">
            <a:avLst/>
          </a:prstGeom>
        </p:spPr>
      </p:pic>
      <p:sp>
        <p:nvSpPr>
          <p:cNvPr id="19" name="TextBox 18">
            <a:extLst>
              <a:ext uri="{FF2B5EF4-FFF2-40B4-BE49-F238E27FC236}">
                <a16:creationId xmlns:a16="http://schemas.microsoft.com/office/drawing/2014/main" id="{CF2235F1-2396-75A6-C757-49B34598565A}"/>
              </a:ext>
            </a:extLst>
          </p:cNvPr>
          <p:cNvSpPr txBox="1"/>
          <p:nvPr/>
        </p:nvSpPr>
        <p:spPr>
          <a:xfrm>
            <a:off x="759980" y="4548449"/>
            <a:ext cx="907040" cy="276999"/>
          </a:xfrm>
          <a:prstGeom prst="rect">
            <a:avLst/>
          </a:prstGeom>
          <a:noFill/>
        </p:spPr>
        <p:txBody>
          <a:bodyPr wrap="square" rtlCol="0">
            <a:spAutoFit/>
          </a:bodyPr>
          <a:lstStyle>
            <a:defPPr marR="0" lvl="0" algn="l" rtl="0">
              <a:lnSpc>
                <a:spcPct val="100000"/>
              </a:lnSpc>
              <a:spcBef>
                <a:spcPts val="0"/>
              </a:spcBef>
              <a:spcAft>
                <a:spcPts val="0"/>
              </a:spcAft>
              <a:defRPr/>
            </a:defPPr>
            <a:lvl1pPr>
              <a:defRPr sz="1050" b="1">
                <a:solidFill>
                  <a:schemeClr val="bg2"/>
                </a:solidFill>
                <a:effectLst/>
                <a:latin typeface="Nunito" pitchFamily="2" charset="77"/>
              </a:defRPr>
            </a:lvl1pPr>
          </a:lstStyle>
          <a:p>
            <a:r>
              <a:rPr lang="en-US" sz="1200" dirty="0"/>
              <a:t>P - Value</a:t>
            </a:r>
          </a:p>
        </p:txBody>
      </p:sp>
      <p:sp>
        <p:nvSpPr>
          <p:cNvPr id="20" name="TextBox 19">
            <a:extLst>
              <a:ext uri="{FF2B5EF4-FFF2-40B4-BE49-F238E27FC236}">
                <a16:creationId xmlns:a16="http://schemas.microsoft.com/office/drawing/2014/main" id="{9941F9A9-F845-F2C0-3CA4-F89A925E4E00}"/>
              </a:ext>
            </a:extLst>
          </p:cNvPr>
          <p:cNvSpPr txBox="1"/>
          <p:nvPr/>
        </p:nvSpPr>
        <p:spPr>
          <a:xfrm>
            <a:off x="1844660" y="4572725"/>
            <a:ext cx="2399400" cy="276999"/>
          </a:xfrm>
          <a:prstGeom prst="rect">
            <a:avLst/>
          </a:prstGeom>
          <a:noFill/>
        </p:spPr>
        <p:txBody>
          <a:bodyPr wrap="square" rtlCol="0">
            <a:spAutoFit/>
          </a:bodyPr>
          <a:lstStyle>
            <a:defPPr marR="0" lvl="0" algn="l" rtl="0">
              <a:lnSpc>
                <a:spcPct val="100000"/>
              </a:lnSpc>
              <a:spcBef>
                <a:spcPts val="0"/>
              </a:spcBef>
              <a:spcAft>
                <a:spcPts val="0"/>
              </a:spcAft>
              <a:defRPr/>
            </a:defPPr>
            <a:lvl1pPr>
              <a:defRPr sz="1050" b="1">
                <a:solidFill>
                  <a:schemeClr val="bg2"/>
                </a:solidFill>
                <a:effectLst/>
                <a:latin typeface="Nunito" pitchFamily="2" charset="77"/>
              </a:defRPr>
            </a:lvl1pPr>
          </a:lstStyle>
          <a:p>
            <a:r>
              <a:rPr lang="en-US" sz="1200" dirty="0"/>
              <a:t>6.995328206686811e-23</a:t>
            </a:r>
          </a:p>
        </p:txBody>
      </p:sp>
      <p:sp>
        <p:nvSpPr>
          <p:cNvPr id="21" name="TextBox 20">
            <a:extLst>
              <a:ext uri="{FF2B5EF4-FFF2-40B4-BE49-F238E27FC236}">
                <a16:creationId xmlns:a16="http://schemas.microsoft.com/office/drawing/2014/main" id="{6986A9E3-CEF0-5FBC-F8D4-BD14F2DFA6EF}"/>
              </a:ext>
            </a:extLst>
          </p:cNvPr>
          <p:cNvSpPr txBox="1"/>
          <p:nvPr/>
        </p:nvSpPr>
        <p:spPr>
          <a:xfrm>
            <a:off x="4967001" y="3596662"/>
            <a:ext cx="4253252" cy="1384995"/>
          </a:xfrm>
          <a:prstGeom prst="rect">
            <a:avLst/>
          </a:prstGeom>
          <a:noFill/>
        </p:spPr>
        <p:txBody>
          <a:bodyPr wrap="square" rtlCol="0">
            <a:spAutoFit/>
          </a:bodyPr>
          <a:lstStyle>
            <a:defPPr marR="0" lvl="0" algn="l" rtl="0">
              <a:lnSpc>
                <a:spcPct val="100000"/>
              </a:lnSpc>
              <a:spcBef>
                <a:spcPts val="0"/>
              </a:spcBef>
              <a:spcAft>
                <a:spcPts val="0"/>
              </a:spcAft>
            </a:defPPr>
            <a:lvl1pPr>
              <a:defRPr sz="1000">
                <a:solidFill>
                  <a:schemeClr val="bg2"/>
                </a:solidFill>
                <a:effectLst/>
                <a:latin typeface="Nunito" pitchFamily="2" charset="77"/>
              </a:defRPr>
            </a:lvl1pPr>
          </a:lstStyle>
          <a:p>
            <a:r>
              <a:rPr lang="en-US" sz="1050" b="1" dirty="0"/>
              <a:t>Conclusions:</a:t>
            </a:r>
          </a:p>
          <a:p>
            <a:pPr marL="171450" indent="-171450">
              <a:buFont typeface="Arial" panose="020B0604020202020204" pitchFamily="34" charset="0"/>
              <a:buChar char="•"/>
            </a:pPr>
            <a:r>
              <a:rPr lang="en-US" sz="1050" dirty="0"/>
              <a:t>Since p-value&lt;0.05, we reject the null hypothesis and conclude that the residuals are not normal as per the Shapiro Wilk’s Test.</a:t>
            </a:r>
          </a:p>
          <a:p>
            <a:pPr marL="171450" indent="-171450">
              <a:buFont typeface="Arial" panose="020B0604020202020204" pitchFamily="34" charset="0"/>
              <a:buChar char="•"/>
            </a:pPr>
            <a:r>
              <a:rPr lang="en-US" sz="1050" dirty="0"/>
              <a:t>Strictly speaking, the residuals are not normal. However, as an approximation, we can accept this distribution as close to being normal.</a:t>
            </a:r>
          </a:p>
          <a:p>
            <a:pPr marL="171450" indent="-171450">
              <a:buFont typeface="Arial" panose="020B0604020202020204" pitchFamily="34" charset="0"/>
              <a:buChar char="•"/>
            </a:pPr>
            <a:r>
              <a:rPr lang="en-US" sz="1050" dirty="0"/>
              <a:t>Hence, the assumption is satisfied.</a:t>
            </a:r>
          </a:p>
          <a:p>
            <a:endParaRPr lang="en-US" sz="1050" b="1" dirty="0"/>
          </a:p>
        </p:txBody>
      </p:sp>
      <p:pic>
        <p:nvPicPr>
          <p:cNvPr id="23" name="Picture 22" descr="Icon&#10;&#10;Description automatically generated">
            <a:extLst>
              <a:ext uri="{FF2B5EF4-FFF2-40B4-BE49-F238E27FC236}">
                <a16:creationId xmlns:a16="http://schemas.microsoft.com/office/drawing/2014/main" id="{19B524AA-7980-9F3E-B6AD-8C23390E15F7}"/>
              </a:ext>
            </a:extLst>
          </p:cNvPr>
          <p:cNvPicPr>
            <a:picLocks noChangeAspect="1"/>
          </p:cNvPicPr>
          <p:nvPr/>
        </p:nvPicPr>
        <p:blipFill>
          <a:blip r:embed="rId9"/>
          <a:stretch>
            <a:fillRect/>
          </a:stretch>
        </p:blipFill>
        <p:spPr>
          <a:xfrm>
            <a:off x="4485613" y="3596662"/>
            <a:ext cx="481388" cy="481388"/>
          </a:xfrm>
          <a:prstGeom prst="rect">
            <a:avLst/>
          </a:prstGeom>
        </p:spPr>
      </p:pic>
    </p:spTree>
    <p:extLst>
      <p:ext uri="{BB962C8B-B14F-4D97-AF65-F5344CB8AC3E}">
        <p14:creationId xmlns:p14="http://schemas.microsoft.com/office/powerpoint/2010/main" val="1309747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r>
              <a:rPr lang="en-US" dirty="0">
                <a:solidFill>
                  <a:srgbClr val="1974D2"/>
                </a:solidFill>
              </a:rPr>
              <a:t>Test for Homoscedasticity</a:t>
            </a:r>
            <a:endParaRPr dirty="0">
              <a:solidFill>
                <a:srgbClr val="1974D2"/>
              </a:solidFill>
            </a:endParaRPr>
          </a:p>
        </p:txBody>
      </p:sp>
      <p:sp>
        <p:nvSpPr>
          <p:cNvPr id="2" name="TextBox 1">
            <a:extLst>
              <a:ext uri="{FF2B5EF4-FFF2-40B4-BE49-F238E27FC236}">
                <a16:creationId xmlns:a16="http://schemas.microsoft.com/office/drawing/2014/main" id="{9BB113D5-C284-DE54-8CEA-61348C1F68C1}"/>
              </a:ext>
            </a:extLst>
          </p:cNvPr>
          <p:cNvSpPr txBox="1"/>
          <p:nvPr/>
        </p:nvSpPr>
        <p:spPr>
          <a:xfrm>
            <a:off x="202551" y="1848962"/>
            <a:ext cx="4587160" cy="1086836"/>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b="1">
                <a:solidFill>
                  <a:schemeClr val="bg2"/>
                </a:solidFill>
                <a:effectLst/>
                <a:latin typeface="Nunito" pitchFamily="2" charset="77"/>
              </a:defRPr>
            </a:lvl1pPr>
          </a:lstStyle>
          <a:p>
            <a:pPr>
              <a:lnSpc>
                <a:spcPct val="150000"/>
              </a:lnSpc>
            </a:pPr>
            <a:r>
              <a:rPr lang="en-US" b="0" dirty="0"/>
              <a:t>We perform this test using the</a:t>
            </a:r>
            <a:r>
              <a:rPr lang="en-US" dirty="0"/>
              <a:t> </a:t>
            </a:r>
            <a:r>
              <a:rPr lang="en-US" dirty="0" err="1"/>
              <a:t>sms.het_goldfeldquandt</a:t>
            </a:r>
            <a:r>
              <a:rPr lang="en-US" dirty="0"/>
              <a:t> </a:t>
            </a:r>
            <a:r>
              <a:rPr lang="en-US" b="0" dirty="0"/>
              <a:t>function in the </a:t>
            </a:r>
            <a:r>
              <a:rPr lang="en-US" dirty="0" err="1"/>
              <a:t>statsmodels.stats.api</a:t>
            </a:r>
            <a:r>
              <a:rPr lang="en-US" dirty="0"/>
              <a:t> </a:t>
            </a:r>
            <a:r>
              <a:rPr lang="en-US" b="0" dirty="0"/>
              <a:t>library. If we get a p-value &gt; 0.05 we can say that the residuals are homoscedastic. Otherwise, they are heteroscedastic.</a:t>
            </a: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2472858"/>
            <a:ext cx="184731" cy="307777"/>
          </a:xfrm>
          <a:prstGeom prst="rect">
            <a:avLst/>
          </a:prstGeom>
          <a:noFill/>
        </p:spPr>
        <p:txBody>
          <a:bodyPr wrap="none" rtlCol="0">
            <a:spAutoFit/>
          </a:bodyPr>
          <a:lstStyle/>
          <a:p>
            <a:endParaRPr lang="en-AE" dirty="0"/>
          </a:p>
        </p:txBody>
      </p:sp>
      <p:sp>
        <p:nvSpPr>
          <p:cNvPr id="16" name="TextBox 15">
            <a:extLst>
              <a:ext uri="{FF2B5EF4-FFF2-40B4-BE49-F238E27FC236}">
                <a16:creationId xmlns:a16="http://schemas.microsoft.com/office/drawing/2014/main" id="{26F6B846-5CBA-5FAF-1065-129D30ACB0F6}"/>
              </a:ext>
            </a:extLst>
          </p:cNvPr>
          <p:cNvSpPr txBox="1"/>
          <p:nvPr/>
        </p:nvSpPr>
        <p:spPr>
          <a:xfrm>
            <a:off x="4977751" y="1626517"/>
            <a:ext cx="3963695" cy="600164"/>
          </a:xfrm>
          <a:prstGeom prst="rect">
            <a:avLst/>
          </a:prstGeom>
          <a:noFill/>
        </p:spPr>
        <p:txBody>
          <a:bodyPr wrap="square" rtlCol="0">
            <a:spAutoFit/>
          </a:bodyPr>
          <a:lstStyle>
            <a:defPPr marR="0" lvl="0" algn="l" rtl="0">
              <a:lnSpc>
                <a:spcPct val="100000"/>
              </a:lnSpc>
              <a:spcBef>
                <a:spcPts val="0"/>
              </a:spcBef>
              <a:spcAft>
                <a:spcPts val="0"/>
              </a:spcAft>
            </a:defPPr>
            <a:lvl1pPr>
              <a:defRPr sz="1000">
                <a:solidFill>
                  <a:schemeClr val="bg2"/>
                </a:solidFill>
                <a:effectLst/>
                <a:latin typeface="Nunito" pitchFamily="2" charset="77"/>
              </a:defRPr>
            </a:lvl1pPr>
          </a:lstStyle>
          <a:p>
            <a:r>
              <a:rPr lang="en-US" sz="1100" b="1" dirty="0"/>
              <a:t>Null Hypothesis: </a:t>
            </a:r>
            <a:r>
              <a:rPr lang="en-US" sz="1100" dirty="0"/>
              <a:t>The residuals are homoscedastic.</a:t>
            </a:r>
            <a:br>
              <a:rPr lang="en-US" sz="1100" dirty="0"/>
            </a:br>
            <a:endParaRPr lang="en-US" sz="1100" dirty="0"/>
          </a:p>
          <a:p>
            <a:r>
              <a:rPr lang="en-US" sz="1100" b="1" dirty="0"/>
              <a:t>Alternate Hypothesis: </a:t>
            </a:r>
            <a:r>
              <a:rPr lang="en-US" sz="1100" dirty="0"/>
              <a:t>The residuals are not homoscedastic.</a:t>
            </a:r>
          </a:p>
        </p:txBody>
      </p:sp>
      <p:sp>
        <p:nvSpPr>
          <p:cNvPr id="3" name="TextBox 2">
            <a:extLst>
              <a:ext uri="{FF2B5EF4-FFF2-40B4-BE49-F238E27FC236}">
                <a16:creationId xmlns:a16="http://schemas.microsoft.com/office/drawing/2014/main" id="{0C2B2CBA-4171-CBAE-5083-CD2FAA592D5A}"/>
              </a:ext>
            </a:extLst>
          </p:cNvPr>
          <p:cNvSpPr txBox="1"/>
          <p:nvPr/>
        </p:nvSpPr>
        <p:spPr>
          <a:xfrm>
            <a:off x="202550" y="1579063"/>
            <a:ext cx="1854406" cy="307777"/>
          </a:xfrm>
          <a:prstGeom prst="rect">
            <a:avLst/>
          </a:prstGeom>
          <a:noFill/>
        </p:spPr>
        <p:txBody>
          <a:bodyPr wrap="square" rtlCol="0">
            <a:spAutoFit/>
          </a:bodyPr>
          <a:lstStyle/>
          <a:p>
            <a:pPr algn="ctr"/>
            <a:r>
              <a:rPr lang="en-US" b="1" dirty="0" err="1">
                <a:latin typeface="Nunito" pitchFamily="2" charset="77"/>
              </a:rPr>
              <a:t>Goldfeldquant</a:t>
            </a:r>
            <a:r>
              <a:rPr lang="en-US" b="1" dirty="0">
                <a:latin typeface="Nunito" pitchFamily="2" charset="77"/>
              </a:rPr>
              <a:t> Test</a:t>
            </a:r>
          </a:p>
        </p:txBody>
      </p:sp>
      <p:pic>
        <p:nvPicPr>
          <p:cNvPr id="18" name="Picture 17" descr="Logo, icon&#10;&#10;Description automatically generated with medium confidence">
            <a:extLst>
              <a:ext uri="{FF2B5EF4-FFF2-40B4-BE49-F238E27FC236}">
                <a16:creationId xmlns:a16="http://schemas.microsoft.com/office/drawing/2014/main" id="{C4D08687-8FF4-77FC-0419-72F7D353E10C}"/>
              </a:ext>
            </a:extLst>
          </p:cNvPr>
          <p:cNvPicPr>
            <a:picLocks noChangeAspect="1"/>
          </p:cNvPicPr>
          <p:nvPr/>
        </p:nvPicPr>
        <p:blipFill>
          <a:blip r:embed="rId4"/>
          <a:stretch>
            <a:fillRect/>
          </a:stretch>
        </p:blipFill>
        <p:spPr>
          <a:xfrm>
            <a:off x="6427868" y="2636439"/>
            <a:ext cx="277000" cy="277000"/>
          </a:xfrm>
          <a:prstGeom prst="rect">
            <a:avLst/>
          </a:prstGeom>
        </p:spPr>
      </p:pic>
      <p:sp>
        <p:nvSpPr>
          <p:cNvPr id="19" name="TextBox 18">
            <a:extLst>
              <a:ext uri="{FF2B5EF4-FFF2-40B4-BE49-F238E27FC236}">
                <a16:creationId xmlns:a16="http://schemas.microsoft.com/office/drawing/2014/main" id="{CF2235F1-2396-75A6-C757-49B34598565A}"/>
              </a:ext>
            </a:extLst>
          </p:cNvPr>
          <p:cNvSpPr txBox="1"/>
          <p:nvPr/>
        </p:nvSpPr>
        <p:spPr>
          <a:xfrm>
            <a:off x="5612878" y="2639154"/>
            <a:ext cx="907040" cy="276999"/>
          </a:xfrm>
          <a:prstGeom prst="rect">
            <a:avLst/>
          </a:prstGeom>
          <a:noFill/>
        </p:spPr>
        <p:txBody>
          <a:bodyPr wrap="square" rtlCol="0">
            <a:spAutoFit/>
          </a:bodyPr>
          <a:lstStyle>
            <a:defPPr marR="0" lvl="0" algn="l" rtl="0">
              <a:lnSpc>
                <a:spcPct val="100000"/>
              </a:lnSpc>
              <a:spcBef>
                <a:spcPts val="0"/>
              </a:spcBef>
              <a:spcAft>
                <a:spcPts val="0"/>
              </a:spcAft>
              <a:defRPr/>
            </a:defPPr>
            <a:lvl1pPr>
              <a:defRPr sz="1050" b="1">
                <a:solidFill>
                  <a:schemeClr val="bg2"/>
                </a:solidFill>
                <a:effectLst/>
                <a:latin typeface="Nunito" pitchFamily="2" charset="77"/>
              </a:defRPr>
            </a:lvl1pPr>
          </a:lstStyle>
          <a:p>
            <a:r>
              <a:rPr lang="en-US" sz="1200" dirty="0"/>
              <a:t>P - Value</a:t>
            </a:r>
          </a:p>
        </p:txBody>
      </p:sp>
      <p:sp>
        <p:nvSpPr>
          <p:cNvPr id="20" name="TextBox 19">
            <a:extLst>
              <a:ext uri="{FF2B5EF4-FFF2-40B4-BE49-F238E27FC236}">
                <a16:creationId xmlns:a16="http://schemas.microsoft.com/office/drawing/2014/main" id="{9941F9A9-F845-F2C0-3CA4-F89A925E4E00}"/>
              </a:ext>
            </a:extLst>
          </p:cNvPr>
          <p:cNvSpPr txBox="1"/>
          <p:nvPr/>
        </p:nvSpPr>
        <p:spPr>
          <a:xfrm>
            <a:off x="6704868" y="2639154"/>
            <a:ext cx="1158285" cy="276999"/>
          </a:xfrm>
          <a:prstGeom prst="rect">
            <a:avLst/>
          </a:prstGeom>
          <a:noFill/>
        </p:spPr>
        <p:txBody>
          <a:bodyPr wrap="square" rtlCol="0">
            <a:spAutoFit/>
          </a:bodyPr>
          <a:lstStyle>
            <a:defPPr marR="0" lvl="0" algn="l" rtl="0">
              <a:lnSpc>
                <a:spcPct val="100000"/>
              </a:lnSpc>
              <a:spcBef>
                <a:spcPts val="0"/>
              </a:spcBef>
              <a:spcAft>
                <a:spcPts val="0"/>
              </a:spcAft>
              <a:defRPr/>
            </a:defPPr>
            <a:lvl1pPr>
              <a:defRPr sz="1050" b="1">
                <a:solidFill>
                  <a:schemeClr val="bg2"/>
                </a:solidFill>
                <a:effectLst/>
                <a:latin typeface="Nunito" pitchFamily="2" charset="77"/>
              </a:defRPr>
            </a:lvl1pPr>
          </a:lstStyle>
          <a:p>
            <a:r>
              <a:rPr lang="en-US" sz="1200" dirty="0"/>
              <a:t>0.440197065</a:t>
            </a:r>
          </a:p>
        </p:txBody>
      </p:sp>
      <p:sp>
        <p:nvSpPr>
          <p:cNvPr id="21" name="TextBox 20">
            <a:extLst>
              <a:ext uri="{FF2B5EF4-FFF2-40B4-BE49-F238E27FC236}">
                <a16:creationId xmlns:a16="http://schemas.microsoft.com/office/drawing/2014/main" id="{6986A9E3-CEF0-5FBC-F8D4-BD14F2DFA6EF}"/>
              </a:ext>
            </a:extLst>
          </p:cNvPr>
          <p:cNvSpPr txBox="1"/>
          <p:nvPr/>
        </p:nvSpPr>
        <p:spPr>
          <a:xfrm>
            <a:off x="4826643" y="3393538"/>
            <a:ext cx="4012183" cy="938719"/>
          </a:xfrm>
          <a:prstGeom prst="rect">
            <a:avLst/>
          </a:prstGeom>
          <a:noFill/>
        </p:spPr>
        <p:txBody>
          <a:bodyPr wrap="square" rtlCol="0">
            <a:spAutoFit/>
          </a:bodyPr>
          <a:lstStyle>
            <a:defPPr marR="0" lvl="0" algn="l" rtl="0">
              <a:lnSpc>
                <a:spcPct val="100000"/>
              </a:lnSpc>
              <a:spcBef>
                <a:spcPts val="0"/>
              </a:spcBef>
              <a:spcAft>
                <a:spcPts val="0"/>
              </a:spcAft>
            </a:defPPr>
            <a:lvl1pPr>
              <a:defRPr sz="1000">
                <a:solidFill>
                  <a:schemeClr val="bg2"/>
                </a:solidFill>
                <a:effectLst/>
                <a:latin typeface="Nunito" pitchFamily="2" charset="77"/>
              </a:defRPr>
            </a:lvl1pPr>
          </a:lstStyle>
          <a:p>
            <a:r>
              <a:rPr lang="en-US" sz="1100" b="1" dirty="0"/>
              <a:t>Conclusion:</a:t>
            </a:r>
          </a:p>
          <a:p>
            <a:pPr marL="171450" indent="-171450">
              <a:buFont typeface="Arial" panose="020B0604020202020204" pitchFamily="34" charset="0"/>
              <a:buChar char="•"/>
            </a:pPr>
            <a:r>
              <a:rPr lang="en-US" sz="1100" dirty="0"/>
              <a:t>Since p-value&gt;0.05, we </a:t>
            </a:r>
            <a:r>
              <a:rPr lang="en-US" sz="1100" b="1" dirty="0"/>
              <a:t>fail to reject the null hypothesis </a:t>
            </a:r>
            <a:r>
              <a:rPr lang="en-US" sz="1100" dirty="0"/>
              <a:t>and conclude that the residuals are Homoscedastic.</a:t>
            </a:r>
          </a:p>
          <a:p>
            <a:pPr marL="171450" indent="-171450">
              <a:buFont typeface="Arial" panose="020B0604020202020204" pitchFamily="34" charset="0"/>
              <a:buChar char="•"/>
            </a:pPr>
            <a:r>
              <a:rPr lang="en-US" sz="1100" dirty="0"/>
              <a:t>That means that </a:t>
            </a:r>
            <a:r>
              <a:rPr lang="en-US" sz="1100" b="1" dirty="0"/>
              <a:t>the residuals have a constant variance </a:t>
            </a:r>
            <a:r>
              <a:rPr lang="en-US" sz="1100" dirty="0"/>
              <a:t>throughout their distribution.</a:t>
            </a:r>
          </a:p>
        </p:txBody>
      </p:sp>
      <p:sp>
        <p:nvSpPr>
          <p:cNvPr id="6" name="TextBox 5">
            <a:extLst>
              <a:ext uri="{FF2B5EF4-FFF2-40B4-BE49-F238E27FC236}">
                <a16:creationId xmlns:a16="http://schemas.microsoft.com/office/drawing/2014/main" id="{55D97375-5FAD-C8EE-021E-709178F868B7}"/>
              </a:ext>
            </a:extLst>
          </p:cNvPr>
          <p:cNvSpPr txBox="1"/>
          <p:nvPr/>
        </p:nvSpPr>
        <p:spPr>
          <a:xfrm>
            <a:off x="202551" y="942185"/>
            <a:ext cx="8237774" cy="461665"/>
          </a:xfrm>
          <a:prstGeom prst="rect">
            <a:avLst/>
          </a:prstGeom>
          <a:noFill/>
        </p:spPr>
        <p:txBody>
          <a:bodyPr wrap="square" rtlCol="0">
            <a:spAutoFit/>
          </a:bodyPr>
          <a:lstStyle>
            <a:defPPr marR="0" lvl="0" algn="l" rtl="0">
              <a:lnSpc>
                <a:spcPct val="100000"/>
              </a:lnSpc>
              <a:spcBef>
                <a:spcPts val="0"/>
              </a:spcBef>
              <a:spcAft>
                <a:spcPts val="0"/>
              </a:spcAft>
              <a:defRPr/>
            </a:defPPr>
            <a:lvl1pPr>
              <a:lnSpc>
                <a:spcPct val="150000"/>
              </a:lnSpc>
              <a:defRPr sz="1100">
                <a:solidFill>
                  <a:schemeClr val="bg2"/>
                </a:solidFill>
                <a:effectLst/>
                <a:latin typeface="Nunito" pitchFamily="2" charset="77"/>
              </a:defRPr>
            </a:lvl1pPr>
          </a:lstStyle>
          <a:p>
            <a:r>
              <a:rPr lang="en-US" dirty="0"/>
              <a:t>The residual vs fitted values plot can be looked at to check for homoscedasticity. In the case of heteroscedasticity, the residuals can form an arrow shape or any other non-symmetrical shape.</a:t>
            </a:r>
          </a:p>
        </p:txBody>
      </p:sp>
      <p:cxnSp>
        <p:nvCxnSpPr>
          <p:cNvPr id="9" name="Straight Connector 8">
            <a:extLst>
              <a:ext uri="{FF2B5EF4-FFF2-40B4-BE49-F238E27FC236}">
                <a16:creationId xmlns:a16="http://schemas.microsoft.com/office/drawing/2014/main" id="{823842D7-59D7-1059-4551-E41E9937EA81}"/>
              </a:ext>
            </a:extLst>
          </p:cNvPr>
          <p:cNvCxnSpPr>
            <a:cxnSpLocks/>
          </p:cNvCxnSpPr>
          <p:nvPr/>
        </p:nvCxnSpPr>
        <p:spPr>
          <a:xfrm>
            <a:off x="4758013" y="1505922"/>
            <a:ext cx="0" cy="3353887"/>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6" name="Picture 2" descr="Graph of *homo-* vs. *heteroskedasticity*">
            <a:extLst>
              <a:ext uri="{FF2B5EF4-FFF2-40B4-BE49-F238E27FC236}">
                <a16:creationId xmlns:a16="http://schemas.microsoft.com/office/drawing/2014/main" id="{7C72E5F7-C558-D130-8568-882448F335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31" y="2935798"/>
            <a:ext cx="3448050" cy="185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506582"/>
      </p:ext>
    </p:extLst>
  </p:cSld>
  <p:clrMapOvr>
    <a:overrideClrMapping bg1="lt1" tx1="dk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US" dirty="0">
                <a:solidFill>
                  <a:srgbClr val="1974D2"/>
                </a:solidFill>
              </a:rPr>
              <a:t>Predictions on Test Data</a:t>
            </a:r>
            <a:endParaRPr dirty="0">
              <a:solidFill>
                <a:srgbClr val="1974D2"/>
              </a:solidFill>
            </a:endParaRP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2472858"/>
            <a:ext cx="184731" cy="307777"/>
          </a:xfrm>
          <a:prstGeom prst="rect">
            <a:avLst/>
          </a:prstGeom>
          <a:noFill/>
        </p:spPr>
        <p:txBody>
          <a:bodyPr wrap="none" rtlCol="0">
            <a:spAutoFit/>
          </a:bodyPr>
          <a:lstStyle/>
          <a:p>
            <a:endParaRPr lang="en-AE" dirty="0"/>
          </a:p>
        </p:txBody>
      </p:sp>
      <p:sp>
        <p:nvSpPr>
          <p:cNvPr id="21" name="TextBox 20">
            <a:extLst>
              <a:ext uri="{FF2B5EF4-FFF2-40B4-BE49-F238E27FC236}">
                <a16:creationId xmlns:a16="http://schemas.microsoft.com/office/drawing/2014/main" id="{6986A9E3-CEF0-5FBC-F8D4-BD14F2DFA6EF}"/>
              </a:ext>
            </a:extLst>
          </p:cNvPr>
          <p:cNvSpPr txBox="1"/>
          <p:nvPr/>
        </p:nvSpPr>
        <p:spPr>
          <a:xfrm>
            <a:off x="4462850" y="2626746"/>
            <a:ext cx="3883221" cy="830997"/>
          </a:xfrm>
          <a:prstGeom prst="rect">
            <a:avLst/>
          </a:prstGeom>
          <a:noFill/>
        </p:spPr>
        <p:txBody>
          <a:bodyPr wrap="square" rtlCol="0">
            <a:spAutoFit/>
          </a:bodyPr>
          <a:lstStyle>
            <a:defPPr marR="0" lvl="0" algn="l" rtl="0">
              <a:lnSpc>
                <a:spcPct val="100000"/>
              </a:lnSpc>
              <a:spcBef>
                <a:spcPts val="0"/>
              </a:spcBef>
              <a:spcAft>
                <a:spcPts val="0"/>
              </a:spcAft>
            </a:defPPr>
            <a:lvl1pPr>
              <a:defRPr sz="1000">
                <a:solidFill>
                  <a:schemeClr val="bg2"/>
                </a:solidFill>
                <a:effectLst/>
                <a:latin typeface="Nunito" pitchFamily="2" charset="77"/>
              </a:defRPr>
            </a:lvl1pPr>
          </a:lstStyle>
          <a:p>
            <a:pPr algn="ctr"/>
            <a:r>
              <a:rPr lang="en-US" sz="1200" b="1" dirty="0"/>
              <a:t>Conclusion:</a:t>
            </a:r>
          </a:p>
          <a:p>
            <a:pPr marL="171450" indent="-171450">
              <a:buFont typeface="Arial" panose="020B0604020202020204" pitchFamily="34" charset="0"/>
              <a:buChar char="•"/>
            </a:pPr>
            <a:r>
              <a:rPr lang="en-US" sz="1200" dirty="0"/>
              <a:t>We can observe here that our model has returned pretty good prediction results, and the actual and predicted values are comparable.</a:t>
            </a:r>
          </a:p>
        </p:txBody>
      </p:sp>
      <p:sp>
        <p:nvSpPr>
          <p:cNvPr id="6" name="TextBox 5">
            <a:extLst>
              <a:ext uri="{FF2B5EF4-FFF2-40B4-BE49-F238E27FC236}">
                <a16:creationId xmlns:a16="http://schemas.microsoft.com/office/drawing/2014/main" id="{55D97375-5FAD-C8EE-021E-709178F868B7}"/>
              </a:ext>
            </a:extLst>
          </p:cNvPr>
          <p:cNvSpPr txBox="1"/>
          <p:nvPr/>
        </p:nvSpPr>
        <p:spPr>
          <a:xfrm>
            <a:off x="202551" y="942185"/>
            <a:ext cx="8237774" cy="623248"/>
          </a:xfrm>
          <a:prstGeom prst="rect">
            <a:avLst/>
          </a:prstGeom>
          <a:noFill/>
        </p:spPr>
        <p:txBody>
          <a:bodyPr wrap="square" rtlCol="0">
            <a:spAutoFit/>
          </a:bodyPr>
          <a:lstStyle>
            <a:defPPr marR="0" lvl="0" algn="l" rtl="0">
              <a:lnSpc>
                <a:spcPct val="100000"/>
              </a:lnSpc>
              <a:spcBef>
                <a:spcPts val="0"/>
              </a:spcBef>
              <a:spcAft>
                <a:spcPts val="0"/>
              </a:spcAft>
              <a:defRPr/>
            </a:defPPr>
            <a:lvl1pPr>
              <a:lnSpc>
                <a:spcPct val="150000"/>
              </a:lnSpc>
              <a:defRPr sz="1100">
                <a:solidFill>
                  <a:schemeClr val="bg2"/>
                </a:solidFill>
                <a:effectLst/>
                <a:latin typeface="Nunito" pitchFamily="2" charset="77"/>
              </a:defRPr>
            </a:lvl1pPr>
          </a:lstStyle>
          <a:p>
            <a:r>
              <a:rPr lang="en-US" sz="1200" dirty="0"/>
              <a:t>Now that we have checked all the assumptions of linear regression and they are satisfied, let's go ahead with prediction.</a:t>
            </a:r>
          </a:p>
        </p:txBody>
      </p:sp>
      <p:pic>
        <p:nvPicPr>
          <p:cNvPr id="8" name="Picture 7">
            <a:extLst>
              <a:ext uri="{FF2B5EF4-FFF2-40B4-BE49-F238E27FC236}">
                <a16:creationId xmlns:a16="http://schemas.microsoft.com/office/drawing/2014/main" id="{0EB34512-4FC3-183A-9C64-EE3ABF5D8E44}"/>
              </a:ext>
            </a:extLst>
          </p:cNvPr>
          <p:cNvPicPr>
            <a:picLocks noChangeAspect="1"/>
          </p:cNvPicPr>
          <p:nvPr/>
        </p:nvPicPr>
        <p:blipFill>
          <a:blip r:embed="rId3"/>
          <a:stretch>
            <a:fillRect/>
          </a:stretch>
        </p:blipFill>
        <p:spPr>
          <a:xfrm>
            <a:off x="1497012" y="1501937"/>
            <a:ext cx="2085975" cy="3438525"/>
          </a:xfrm>
          <a:prstGeom prst="rect">
            <a:avLst/>
          </a:prstGeom>
        </p:spPr>
      </p:pic>
    </p:spTree>
    <p:extLst>
      <p:ext uri="{BB962C8B-B14F-4D97-AF65-F5344CB8AC3E}">
        <p14:creationId xmlns:p14="http://schemas.microsoft.com/office/powerpoint/2010/main" val="1971425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US" dirty="0">
                <a:solidFill>
                  <a:srgbClr val="1974D2"/>
                </a:solidFill>
              </a:rPr>
              <a:t>Final Model Summary – Regression Results</a:t>
            </a:r>
            <a:endParaRPr dirty="0">
              <a:solidFill>
                <a:srgbClr val="1974D2"/>
              </a:solidFill>
            </a:endParaRP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2131775"/>
            <a:ext cx="184731" cy="307777"/>
          </a:xfrm>
          <a:prstGeom prst="rect">
            <a:avLst/>
          </a:prstGeom>
          <a:noFill/>
        </p:spPr>
        <p:txBody>
          <a:bodyPr wrap="none" rtlCol="0">
            <a:spAutoFit/>
          </a:bodyPr>
          <a:lstStyle/>
          <a:p>
            <a:endParaRPr lang="en-AE" dirty="0"/>
          </a:p>
        </p:txBody>
      </p:sp>
      <p:sp>
        <p:nvSpPr>
          <p:cNvPr id="6" name="TextBox 5">
            <a:extLst>
              <a:ext uri="{FF2B5EF4-FFF2-40B4-BE49-F238E27FC236}">
                <a16:creationId xmlns:a16="http://schemas.microsoft.com/office/drawing/2014/main" id="{55D97375-5FAD-C8EE-021E-709178F868B7}"/>
              </a:ext>
            </a:extLst>
          </p:cNvPr>
          <p:cNvSpPr txBox="1"/>
          <p:nvPr/>
        </p:nvSpPr>
        <p:spPr>
          <a:xfrm>
            <a:off x="202550" y="1102561"/>
            <a:ext cx="4238820" cy="623248"/>
          </a:xfrm>
          <a:prstGeom prst="rect">
            <a:avLst/>
          </a:prstGeom>
          <a:noFill/>
        </p:spPr>
        <p:txBody>
          <a:bodyPr wrap="square" rtlCol="0">
            <a:spAutoFit/>
          </a:bodyPr>
          <a:lstStyle>
            <a:defPPr marR="0" lvl="0" algn="l" rtl="0">
              <a:lnSpc>
                <a:spcPct val="100000"/>
              </a:lnSpc>
              <a:spcBef>
                <a:spcPts val="0"/>
              </a:spcBef>
              <a:spcAft>
                <a:spcPts val="0"/>
              </a:spcAft>
              <a:defRPr/>
            </a:defPPr>
            <a:lvl1pPr>
              <a:lnSpc>
                <a:spcPct val="150000"/>
              </a:lnSpc>
              <a:defRPr sz="1100">
                <a:solidFill>
                  <a:schemeClr val="bg2"/>
                </a:solidFill>
                <a:effectLst/>
                <a:latin typeface="Nunito" pitchFamily="2" charset="77"/>
              </a:defRPr>
            </a:lvl1pPr>
          </a:lstStyle>
          <a:p>
            <a:r>
              <a:rPr lang="en-US" sz="1200" dirty="0"/>
              <a:t>Let's recreate the final model and print its summary to gain insights.</a:t>
            </a:r>
          </a:p>
        </p:txBody>
      </p:sp>
      <p:pic>
        <p:nvPicPr>
          <p:cNvPr id="3" name="Picture 2">
            <a:extLst>
              <a:ext uri="{FF2B5EF4-FFF2-40B4-BE49-F238E27FC236}">
                <a16:creationId xmlns:a16="http://schemas.microsoft.com/office/drawing/2014/main" id="{B26DED5B-B71A-C761-E294-0C5456629E4F}"/>
              </a:ext>
            </a:extLst>
          </p:cNvPr>
          <p:cNvPicPr>
            <a:picLocks noChangeAspect="1"/>
          </p:cNvPicPr>
          <p:nvPr/>
        </p:nvPicPr>
        <p:blipFill>
          <a:blip r:embed="rId3"/>
          <a:stretch>
            <a:fillRect/>
          </a:stretch>
        </p:blipFill>
        <p:spPr>
          <a:xfrm>
            <a:off x="4368799" y="822818"/>
            <a:ext cx="4756390" cy="4113107"/>
          </a:xfrm>
          <a:prstGeom prst="rect">
            <a:avLst/>
          </a:prstGeom>
        </p:spPr>
      </p:pic>
      <p:graphicFrame>
        <p:nvGraphicFramePr>
          <p:cNvPr id="4" name="Table 6">
            <a:extLst>
              <a:ext uri="{FF2B5EF4-FFF2-40B4-BE49-F238E27FC236}">
                <a16:creationId xmlns:a16="http://schemas.microsoft.com/office/drawing/2014/main" id="{46527477-DA08-092F-9497-395D1EE7C97D}"/>
              </a:ext>
            </a:extLst>
          </p:cNvPr>
          <p:cNvGraphicFramePr>
            <a:graphicFrameLocks noGrp="1"/>
          </p:cNvGraphicFramePr>
          <p:nvPr>
            <p:extLst>
              <p:ext uri="{D42A27DB-BD31-4B8C-83A1-F6EECF244321}">
                <p14:modId xmlns:p14="http://schemas.microsoft.com/office/powerpoint/2010/main" val="281094169"/>
              </p:ext>
            </p:extLst>
          </p:nvPr>
        </p:nvGraphicFramePr>
        <p:xfrm>
          <a:off x="590083" y="2564303"/>
          <a:ext cx="3184104" cy="1790265"/>
        </p:xfrm>
        <a:graphic>
          <a:graphicData uri="http://schemas.openxmlformats.org/drawingml/2006/table">
            <a:tbl>
              <a:tblPr firstRow="1" bandRow="1">
                <a:tableStyleId>{2D5ABB26-0587-4C30-8999-92F81FD0307C}</a:tableStyleId>
              </a:tblPr>
              <a:tblGrid>
                <a:gridCol w="1061368">
                  <a:extLst>
                    <a:ext uri="{9D8B030D-6E8A-4147-A177-3AD203B41FA5}">
                      <a16:colId xmlns:a16="http://schemas.microsoft.com/office/drawing/2014/main" val="2548304673"/>
                    </a:ext>
                  </a:extLst>
                </a:gridCol>
                <a:gridCol w="1061368">
                  <a:extLst>
                    <a:ext uri="{9D8B030D-6E8A-4147-A177-3AD203B41FA5}">
                      <a16:colId xmlns:a16="http://schemas.microsoft.com/office/drawing/2014/main" val="2589211846"/>
                    </a:ext>
                  </a:extLst>
                </a:gridCol>
                <a:gridCol w="1061368">
                  <a:extLst>
                    <a:ext uri="{9D8B030D-6E8A-4147-A177-3AD203B41FA5}">
                      <a16:colId xmlns:a16="http://schemas.microsoft.com/office/drawing/2014/main" val="1577802480"/>
                    </a:ext>
                  </a:extLst>
                </a:gridCol>
              </a:tblGrid>
              <a:tr h="0">
                <a:tc>
                  <a:txBody>
                    <a:bodyPr/>
                    <a:lstStyle/>
                    <a:p>
                      <a:pPr algn="ct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P</a:t>
                      </a:r>
                      <a:r>
                        <a:rPr lang="en-US" sz="1000" b="0" cap="none" spc="0" dirty="0">
                          <a:ln w="0"/>
                          <a:solidFill>
                            <a:schemeClr val="bg1"/>
                          </a:solidFill>
                          <a:effectLst>
                            <a:outerShdw blurRad="38100" dist="19050" dir="2700000" algn="tl" rotWithShape="0">
                              <a:schemeClr val="dk1">
                                <a:alpha val="40000"/>
                              </a:schemeClr>
                            </a:outerShdw>
                          </a:effectLst>
                          <a:latin typeface="Nunito" pitchFamily="2" charset="77"/>
                        </a:rPr>
                        <a:t>a</a:t>
                      </a: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rmeters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Training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AE" sz="1000" b="0" cap="none" spc="0" dirty="0">
                          <a:ln w="0"/>
                          <a:solidFill>
                            <a:schemeClr val="bg1"/>
                          </a:solidFill>
                          <a:effectLst>
                            <a:outerShdw blurRad="38100" dist="19050" dir="2700000" algn="tl" rotWithShape="0">
                              <a:schemeClr val="dk1">
                                <a:alpha val="40000"/>
                              </a:schemeClr>
                            </a:outerShdw>
                          </a:effectLst>
                          <a:latin typeface="Nunito" pitchFamily="2" charset="77"/>
                        </a:rPr>
                        <a:t>Testing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861157143"/>
                  </a:ext>
                </a:extLst>
              </a:tr>
              <a:tr h="309285">
                <a:tc>
                  <a:txBody>
                    <a:bodyPr/>
                    <a:lstStyle/>
                    <a:p>
                      <a:pPr algn="ctr"/>
                      <a:r>
                        <a:rPr lang="en-AE" sz="1000" dirty="0">
                          <a:latin typeface="Nunito" pitchFamily="2" charset="77"/>
                        </a:rPr>
                        <a:t>RMSE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0.23403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0.241434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720695"/>
                  </a:ext>
                </a:extLst>
              </a:tr>
              <a:tr h="309285">
                <a:tc>
                  <a:txBody>
                    <a:bodyPr/>
                    <a:lstStyle/>
                    <a:p>
                      <a:pPr algn="ctr"/>
                      <a:r>
                        <a:rPr lang="en-AE" sz="1000" dirty="0">
                          <a:latin typeface="Nunito" pitchFamily="2" charset="77"/>
                        </a:rPr>
                        <a:t>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0.182751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0.186649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3280537"/>
                  </a:ext>
                </a:extLst>
              </a:tr>
              <a:tr h="309285">
                <a:tc>
                  <a:txBody>
                    <a:bodyPr/>
                    <a:lstStyle/>
                    <a:p>
                      <a:pPr algn="ctr"/>
                      <a:r>
                        <a:rPr lang="en-AE" sz="1000" dirty="0">
                          <a:latin typeface="Nunito" pitchFamily="2" charset="77"/>
                        </a:rPr>
                        <a:t>R-squared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0.83924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0.838387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606535"/>
                  </a:ext>
                </a:extLst>
              </a:tr>
              <a:tr h="309285">
                <a:tc>
                  <a:txBody>
                    <a:bodyPr/>
                    <a:lstStyle/>
                    <a:p>
                      <a:pPr algn="ctr"/>
                      <a:r>
                        <a:rPr lang="en-AE" sz="1000" dirty="0">
                          <a:latin typeface="Nunito" pitchFamily="2" charset="77"/>
                        </a:rPr>
                        <a:t>Adj R squared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0.838235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0.836013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204838"/>
                  </a:ext>
                </a:extLst>
              </a:tr>
              <a:tr h="309285">
                <a:tc>
                  <a:txBody>
                    <a:bodyPr/>
                    <a:lstStyle/>
                    <a:p>
                      <a:pPr algn="ctr"/>
                      <a:r>
                        <a:rPr lang="en-AE" sz="1000" dirty="0">
                          <a:latin typeface="Nunito" pitchFamily="2" charset="77"/>
                        </a:rPr>
                        <a:t>MAPE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E" sz="1000" dirty="0">
                          <a:latin typeface="Nunito" pitchFamily="2" charset="77"/>
                        </a:rPr>
                        <a:t>4.395407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AE" sz="1000" dirty="0">
                          <a:latin typeface="Nunito" pitchFamily="2" charset="77"/>
                        </a:rPr>
                        <a:t>4.556349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940025"/>
                  </a:ext>
                </a:extLst>
              </a:tr>
            </a:tbl>
          </a:graphicData>
        </a:graphic>
      </p:graphicFrame>
      <p:sp>
        <p:nvSpPr>
          <p:cNvPr id="5" name="TextBox 4">
            <a:extLst>
              <a:ext uri="{FF2B5EF4-FFF2-40B4-BE49-F238E27FC236}">
                <a16:creationId xmlns:a16="http://schemas.microsoft.com/office/drawing/2014/main" id="{E3C57FB3-343B-A1D1-B552-F3123FB75310}"/>
              </a:ext>
            </a:extLst>
          </p:cNvPr>
          <p:cNvSpPr txBox="1"/>
          <p:nvPr/>
        </p:nvSpPr>
        <p:spPr>
          <a:xfrm>
            <a:off x="623679" y="2131774"/>
            <a:ext cx="3116911" cy="307777"/>
          </a:xfrm>
          <a:prstGeom prst="rect">
            <a:avLst/>
          </a:prstGeom>
          <a:noFill/>
        </p:spPr>
        <p:txBody>
          <a:bodyPr wrap="square" rtlCol="0">
            <a:spAutoFit/>
          </a:bodyPr>
          <a:lstStyle/>
          <a:p>
            <a:pPr algn="ctr"/>
            <a:r>
              <a:rPr lang="en-AE" b="1" dirty="0">
                <a:solidFill>
                  <a:srgbClr val="0E39AA"/>
                </a:solidFill>
                <a:latin typeface="Nunito" pitchFamily="2" charset="77"/>
              </a:rPr>
              <a:t>Train and Test Performance</a:t>
            </a:r>
          </a:p>
        </p:txBody>
      </p:sp>
    </p:spTree>
    <p:extLst>
      <p:ext uri="{BB962C8B-B14F-4D97-AF65-F5344CB8AC3E}">
        <p14:creationId xmlns:p14="http://schemas.microsoft.com/office/powerpoint/2010/main" val="3616115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US" dirty="0">
                <a:solidFill>
                  <a:srgbClr val="1974D2"/>
                </a:solidFill>
              </a:rPr>
              <a:t>Final Model Summary – Regression Results</a:t>
            </a:r>
            <a:endParaRPr dirty="0">
              <a:solidFill>
                <a:srgbClr val="1974D2"/>
              </a:solidFill>
            </a:endParaRP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2131775"/>
            <a:ext cx="184731" cy="307777"/>
          </a:xfrm>
          <a:prstGeom prst="rect">
            <a:avLst/>
          </a:prstGeom>
          <a:noFill/>
        </p:spPr>
        <p:txBody>
          <a:bodyPr wrap="none" rtlCol="0">
            <a:spAutoFit/>
          </a:bodyPr>
          <a:lstStyle/>
          <a:p>
            <a:endParaRPr lang="en-AE" dirty="0"/>
          </a:p>
        </p:txBody>
      </p:sp>
      <p:sp>
        <p:nvSpPr>
          <p:cNvPr id="6" name="TextBox 5">
            <a:extLst>
              <a:ext uri="{FF2B5EF4-FFF2-40B4-BE49-F238E27FC236}">
                <a16:creationId xmlns:a16="http://schemas.microsoft.com/office/drawing/2014/main" id="{55D97375-5FAD-C8EE-021E-709178F868B7}"/>
              </a:ext>
            </a:extLst>
          </p:cNvPr>
          <p:cNvSpPr txBox="1"/>
          <p:nvPr/>
        </p:nvSpPr>
        <p:spPr>
          <a:xfrm>
            <a:off x="129327" y="786805"/>
            <a:ext cx="8738901" cy="2008242"/>
          </a:xfrm>
          <a:prstGeom prst="rect">
            <a:avLst/>
          </a:prstGeom>
          <a:noFill/>
        </p:spPr>
        <p:txBody>
          <a:bodyPr wrap="square" rtlCol="0">
            <a:spAutoFit/>
          </a:bodyPr>
          <a:lstStyle>
            <a:defPPr marR="0" lvl="0" algn="l" rtl="0">
              <a:lnSpc>
                <a:spcPct val="100000"/>
              </a:lnSpc>
              <a:spcBef>
                <a:spcPts val="0"/>
              </a:spcBef>
              <a:spcAft>
                <a:spcPts val="0"/>
              </a:spcAft>
              <a:defRPr/>
            </a:defPPr>
            <a:lvl1pPr>
              <a:lnSpc>
                <a:spcPct val="150000"/>
              </a:lnSpc>
              <a:defRPr sz="1100">
                <a:solidFill>
                  <a:schemeClr val="bg2"/>
                </a:solidFill>
                <a:effectLst/>
                <a:latin typeface="Nunito" pitchFamily="2" charset="77"/>
              </a:defRPr>
            </a:lvl1pPr>
          </a:lstStyle>
          <a:p>
            <a:r>
              <a:rPr lang="en-US" sz="1200" dirty="0"/>
              <a:t>Following are the conclusions we can draw from the Regression results</a:t>
            </a:r>
          </a:p>
          <a:p>
            <a:pPr marL="171450" indent="-171450">
              <a:buFont typeface="Arial" panose="020B0604020202020204" pitchFamily="34" charset="0"/>
              <a:buChar char="•"/>
            </a:pPr>
            <a:r>
              <a:rPr lang="en-US" sz="1200" dirty="0"/>
              <a:t>The model is able to explain approx. 83% of the variation in the data.</a:t>
            </a:r>
          </a:p>
          <a:p>
            <a:pPr marL="171450" indent="-171450">
              <a:buFont typeface="Arial" panose="020B0604020202020204" pitchFamily="34" charset="0"/>
              <a:buChar char="•"/>
            </a:pPr>
            <a:r>
              <a:rPr lang="en-US" sz="1200" dirty="0"/>
              <a:t>The train and test RMSE and MAE are low and comparable. So, our model is not suffering from overfitting.</a:t>
            </a:r>
          </a:p>
          <a:p>
            <a:pPr marL="171450" indent="-171450">
              <a:buFont typeface="Arial" panose="020B0604020202020204" pitchFamily="34" charset="0"/>
              <a:buChar char="•"/>
            </a:pPr>
            <a:r>
              <a:rPr lang="en-US" sz="1200" dirty="0"/>
              <a:t>The MAPE on the test set suggests we can predict within 4.39% of the </a:t>
            </a:r>
            <a:r>
              <a:rPr lang="en-US" sz="1200" dirty="0" err="1"/>
              <a:t>ReCell</a:t>
            </a:r>
            <a:r>
              <a:rPr lang="en-US" sz="1200" dirty="0"/>
              <a:t> data, which is great.</a:t>
            </a:r>
          </a:p>
          <a:p>
            <a:pPr marL="171450" indent="-171450">
              <a:buFont typeface="Arial" panose="020B0604020202020204" pitchFamily="34" charset="0"/>
              <a:buChar char="•"/>
            </a:pPr>
            <a:r>
              <a:rPr lang="en-US" sz="1200" dirty="0"/>
              <a:t>Hence, we can conclude the model </a:t>
            </a:r>
            <a:r>
              <a:rPr lang="en-US" sz="1200" b="1" dirty="0" err="1"/>
              <a:t>olsmodel_final</a:t>
            </a:r>
            <a:r>
              <a:rPr lang="en-US" sz="1200" dirty="0"/>
              <a:t> is good for predictions as well as inference purposes.</a:t>
            </a:r>
          </a:p>
          <a:p>
            <a:pPr marL="171450" indent="-171450">
              <a:buFont typeface="Arial" panose="020B0604020202020204" pitchFamily="34" charset="0"/>
              <a:buChar char="•"/>
            </a:pPr>
            <a:r>
              <a:rPr lang="en-US" sz="1200" dirty="0"/>
              <a:t>The Durbin Watson statistic of 1.9, which is very close to 2, suggests that there is no autocorrelation among the predictor variables.</a:t>
            </a:r>
          </a:p>
        </p:txBody>
      </p:sp>
      <p:sp>
        <p:nvSpPr>
          <p:cNvPr id="2" name="TextBox 1">
            <a:extLst>
              <a:ext uri="{FF2B5EF4-FFF2-40B4-BE49-F238E27FC236}">
                <a16:creationId xmlns:a16="http://schemas.microsoft.com/office/drawing/2014/main" id="{B09B3AE3-5225-7F23-2C67-635A313E0CE8}"/>
              </a:ext>
            </a:extLst>
          </p:cNvPr>
          <p:cNvSpPr txBox="1"/>
          <p:nvPr/>
        </p:nvSpPr>
        <p:spPr>
          <a:xfrm>
            <a:off x="202549" y="2987860"/>
            <a:ext cx="8665679" cy="1546577"/>
          </a:xfrm>
          <a:prstGeom prst="rect">
            <a:avLst/>
          </a:prstGeom>
          <a:noFill/>
        </p:spPr>
        <p:txBody>
          <a:bodyPr wrap="square" rtlCol="0">
            <a:spAutoFit/>
          </a:bodyPr>
          <a:lstStyle/>
          <a:p>
            <a:r>
              <a:rPr lang="en-US" sz="1200" b="1" dirty="0">
                <a:solidFill>
                  <a:schemeClr val="bg2"/>
                </a:solidFill>
                <a:latin typeface="Nunito" pitchFamily="2" charset="77"/>
              </a:rPr>
              <a:t>Final Regression equation:</a:t>
            </a:r>
          </a:p>
          <a:p>
            <a:endParaRPr lang="en-US" sz="1200" dirty="0">
              <a:solidFill>
                <a:schemeClr val="bg2"/>
              </a:solidFill>
              <a:latin typeface="Nunito" pitchFamily="2" charset="77"/>
            </a:endParaRPr>
          </a:p>
          <a:p>
            <a:pPr>
              <a:lnSpc>
                <a:spcPct val="150000"/>
              </a:lnSpc>
            </a:pPr>
            <a:r>
              <a:rPr lang="en-US" sz="1200" b="1" dirty="0" err="1">
                <a:solidFill>
                  <a:schemeClr val="bg2"/>
                </a:solidFill>
                <a:latin typeface="Nunito" pitchFamily="2" charset="77"/>
              </a:rPr>
              <a:t>Normalized_used_price</a:t>
            </a:r>
            <a:r>
              <a:rPr lang="en-US" sz="1200" b="1" dirty="0">
                <a:solidFill>
                  <a:schemeClr val="bg2"/>
                </a:solidFill>
                <a:latin typeface="Nunito" pitchFamily="2" charset="77"/>
              </a:rPr>
              <a:t> </a:t>
            </a:r>
            <a:r>
              <a:rPr lang="en-US" sz="1200" dirty="0">
                <a:solidFill>
                  <a:schemeClr val="bg2"/>
                </a:solidFill>
                <a:latin typeface="Nunito" pitchFamily="2" charset="77"/>
              </a:rPr>
              <a:t>= 1.5 + 0.0210 (main camera) + 0.0138 (selfie camera) + 0.0207 (ram) + 0.0017 (weight) + 0.4415 		(</a:t>
            </a:r>
            <a:r>
              <a:rPr lang="en-US" sz="1200" dirty="0" err="1">
                <a:solidFill>
                  <a:schemeClr val="bg2"/>
                </a:solidFill>
                <a:latin typeface="Nunito" pitchFamily="2" charset="77"/>
              </a:rPr>
              <a:t>normalized_new_price</a:t>
            </a:r>
            <a:r>
              <a:rPr lang="en-US" sz="1200" dirty="0">
                <a:solidFill>
                  <a:schemeClr val="bg2"/>
                </a:solidFill>
                <a:latin typeface="Nunito" pitchFamily="2" charset="77"/>
              </a:rPr>
              <a:t>) – 0.0292 (</a:t>
            </a:r>
            <a:r>
              <a:rPr lang="en-US" sz="1200" dirty="0" err="1">
                <a:solidFill>
                  <a:schemeClr val="bg2"/>
                </a:solidFill>
                <a:latin typeface="Nunito" pitchFamily="2" charset="77"/>
              </a:rPr>
              <a:t>years_since_release</a:t>
            </a:r>
            <a:r>
              <a:rPr lang="en-US" sz="1200" dirty="0">
                <a:solidFill>
                  <a:schemeClr val="bg2"/>
                </a:solidFill>
                <a:latin typeface="Nunito" pitchFamily="2" charset="77"/>
              </a:rPr>
              <a:t>) + 0.1156 (</a:t>
            </a:r>
            <a:r>
              <a:rPr lang="en-US" sz="1200" dirty="0" err="1">
                <a:solidFill>
                  <a:schemeClr val="bg2"/>
                </a:solidFill>
                <a:latin typeface="Nunito" pitchFamily="2" charset="77"/>
              </a:rPr>
              <a:t>Karbonn</a:t>
            </a:r>
            <a:r>
              <a:rPr lang="en-US" sz="1200" dirty="0">
                <a:solidFill>
                  <a:schemeClr val="bg2"/>
                </a:solidFill>
                <a:latin typeface="Nunito" pitchFamily="2" charset="77"/>
              </a:rPr>
              <a:t> phone) – 0.0374 			(Samsung phone) - 0.067 (Sony phone) + 0.0801 (Xiaomi phone) – 0.1276 (Other OS) – 0.09 			(IOS OS) + 0.05 (4G phone) – 0.0673 (5G phone)</a:t>
            </a:r>
          </a:p>
        </p:txBody>
      </p:sp>
      <p:cxnSp>
        <p:nvCxnSpPr>
          <p:cNvPr id="7" name="Connector: Elbow 6">
            <a:extLst>
              <a:ext uri="{FF2B5EF4-FFF2-40B4-BE49-F238E27FC236}">
                <a16:creationId xmlns:a16="http://schemas.microsoft.com/office/drawing/2014/main" id="{4F08360A-4581-06BA-F6DB-49B546A915C3}"/>
              </a:ext>
            </a:extLst>
          </p:cNvPr>
          <p:cNvCxnSpPr>
            <a:stCxn id="2" idx="2"/>
          </p:cNvCxnSpPr>
          <p:nvPr/>
        </p:nvCxnSpPr>
        <p:spPr>
          <a:xfrm rot="5400000">
            <a:off x="4121258" y="4404608"/>
            <a:ext cx="284302" cy="543960"/>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Connector: Elbow 11">
            <a:extLst>
              <a:ext uri="{FF2B5EF4-FFF2-40B4-BE49-F238E27FC236}">
                <a16:creationId xmlns:a16="http://schemas.microsoft.com/office/drawing/2014/main" id="{907F5F98-C62A-7576-4BDC-A144084EB7DA}"/>
              </a:ext>
            </a:extLst>
          </p:cNvPr>
          <p:cNvCxnSpPr/>
          <p:nvPr/>
        </p:nvCxnSpPr>
        <p:spPr>
          <a:xfrm>
            <a:off x="5007429" y="4534437"/>
            <a:ext cx="471714" cy="284302"/>
          </a:xfrm>
          <a:prstGeom prst="bentConnector3">
            <a:avLst>
              <a:gd name="adj1" fmla="val -769"/>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Connector: Elbow 14">
            <a:extLst>
              <a:ext uri="{FF2B5EF4-FFF2-40B4-BE49-F238E27FC236}">
                <a16:creationId xmlns:a16="http://schemas.microsoft.com/office/drawing/2014/main" id="{7C97079C-48F3-1CEC-A31F-FAB4517205BE}"/>
              </a:ext>
            </a:extLst>
          </p:cNvPr>
          <p:cNvCxnSpPr>
            <a:cxnSpLocks/>
          </p:cNvCxnSpPr>
          <p:nvPr/>
        </p:nvCxnSpPr>
        <p:spPr>
          <a:xfrm flipV="1">
            <a:off x="2242457" y="3185881"/>
            <a:ext cx="406400" cy="268515"/>
          </a:xfrm>
          <a:prstGeom prst="bentConnector3">
            <a:avLst>
              <a:gd name="adj1" fmla="val 1786"/>
            </a:avLst>
          </a:prstGeom>
          <a:ln>
            <a:tailEnd type="triangle"/>
          </a:ln>
        </p:spPr>
        <p:style>
          <a:lnRef idx="2">
            <a:schemeClr val="accent6"/>
          </a:lnRef>
          <a:fillRef idx="0">
            <a:schemeClr val="accent6"/>
          </a:fillRef>
          <a:effectRef idx="1">
            <a:schemeClr val="accent6"/>
          </a:effectRef>
          <a:fontRef idx="minor">
            <a:schemeClr val="tx1"/>
          </a:fontRef>
        </p:style>
      </p:cxnSp>
      <p:sp>
        <p:nvSpPr>
          <p:cNvPr id="20" name="TextBox 19">
            <a:extLst>
              <a:ext uri="{FF2B5EF4-FFF2-40B4-BE49-F238E27FC236}">
                <a16:creationId xmlns:a16="http://schemas.microsoft.com/office/drawing/2014/main" id="{B785B518-E6E2-8C63-F315-37D7447CA401}"/>
              </a:ext>
            </a:extLst>
          </p:cNvPr>
          <p:cNvSpPr txBox="1"/>
          <p:nvPr/>
        </p:nvSpPr>
        <p:spPr>
          <a:xfrm>
            <a:off x="2648857" y="3070465"/>
            <a:ext cx="1342572" cy="246221"/>
          </a:xfrm>
          <a:prstGeom prst="rect">
            <a:avLst/>
          </a:prstGeom>
          <a:noFill/>
        </p:spPr>
        <p:txBody>
          <a:bodyPr wrap="square" rtlCol="0">
            <a:spAutoFit/>
          </a:bodyPr>
          <a:lstStyle/>
          <a:p>
            <a:r>
              <a:rPr lang="en-US" sz="1000" dirty="0">
                <a:ln w="0"/>
                <a:solidFill>
                  <a:schemeClr val="tx1"/>
                </a:solidFill>
                <a:effectLst>
                  <a:outerShdw blurRad="38100" dist="19050" dir="2700000" algn="tl" rotWithShape="0">
                    <a:schemeClr val="dk1">
                      <a:alpha val="40000"/>
                    </a:schemeClr>
                  </a:outerShdw>
                </a:effectLst>
                <a:latin typeface="Nunito" pitchFamily="2" charset="0"/>
              </a:rPr>
              <a:t>Constant/Intercept</a:t>
            </a:r>
          </a:p>
        </p:txBody>
      </p:sp>
      <p:sp>
        <p:nvSpPr>
          <p:cNvPr id="21" name="TextBox 20">
            <a:extLst>
              <a:ext uri="{FF2B5EF4-FFF2-40B4-BE49-F238E27FC236}">
                <a16:creationId xmlns:a16="http://schemas.microsoft.com/office/drawing/2014/main" id="{0B380210-A944-2B9E-F126-E3F2A65AAA58}"/>
              </a:ext>
            </a:extLst>
          </p:cNvPr>
          <p:cNvSpPr txBox="1"/>
          <p:nvPr/>
        </p:nvSpPr>
        <p:spPr>
          <a:xfrm>
            <a:off x="3149600" y="4691310"/>
            <a:ext cx="841829" cy="246221"/>
          </a:xfrm>
          <a:prstGeom prst="rect">
            <a:avLst/>
          </a:prstGeom>
          <a:noFill/>
        </p:spPr>
        <p:txBody>
          <a:bodyPr wrap="square" rtlCol="0">
            <a:spAutoFit/>
          </a:bodyPr>
          <a:lstStyle/>
          <a:p>
            <a:r>
              <a:rPr lang="en-US" sz="1000" dirty="0">
                <a:ln w="0"/>
                <a:solidFill>
                  <a:schemeClr val="tx1"/>
                </a:solidFill>
                <a:effectLst>
                  <a:outerShdw blurRad="38100" dist="19050" dir="2700000" algn="tl" rotWithShape="0">
                    <a:schemeClr val="dk1">
                      <a:alpha val="40000"/>
                    </a:schemeClr>
                  </a:outerShdw>
                </a:effectLst>
                <a:latin typeface="Nunito" pitchFamily="2" charset="0"/>
              </a:rPr>
              <a:t>Coefficient</a:t>
            </a:r>
          </a:p>
        </p:txBody>
      </p:sp>
      <p:sp>
        <p:nvSpPr>
          <p:cNvPr id="22" name="TextBox 21">
            <a:extLst>
              <a:ext uri="{FF2B5EF4-FFF2-40B4-BE49-F238E27FC236}">
                <a16:creationId xmlns:a16="http://schemas.microsoft.com/office/drawing/2014/main" id="{2EE910A1-2421-1873-F8E6-115911B76BA3}"/>
              </a:ext>
            </a:extLst>
          </p:cNvPr>
          <p:cNvSpPr txBox="1"/>
          <p:nvPr/>
        </p:nvSpPr>
        <p:spPr>
          <a:xfrm>
            <a:off x="5479143" y="4691310"/>
            <a:ext cx="1313218" cy="246221"/>
          </a:xfrm>
          <a:prstGeom prst="rect">
            <a:avLst/>
          </a:prstGeom>
          <a:noFill/>
        </p:spPr>
        <p:txBody>
          <a:bodyPr wrap="square" rtlCol="0">
            <a:spAutoFit/>
          </a:bodyPr>
          <a:lstStyle/>
          <a:p>
            <a:r>
              <a:rPr lang="en-US" sz="1000" dirty="0">
                <a:ln w="0"/>
                <a:solidFill>
                  <a:schemeClr val="tx1"/>
                </a:solidFill>
                <a:effectLst>
                  <a:outerShdw blurRad="38100" dist="19050" dir="2700000" algn="tl" rotWithShape="0">
                    <a:schemeClr val="dk1">
                      <a:alpha val="40000"/>
                    </a:schemeClr>
                  </a:outerShdw>
                </a:effectLst>
                <a:latin typeface="Nunito" pitchFamily="2" charset="0"/>
              </a:rPr>
              <a:t>Predictor/variable</a:t>
            </a:r>
          </a:p>
        </p:txBody>
      </p:sp>
    </p:spTree>
    <p:extLst>
      <p:ext uri="{BB962C8B-B14F-4D97-AF65-F5344CB8AC3E}">
        <p14:creationId xmlns:p14="http://schemas.microsoft.com/office/powerpoint/2010/main" val="2304478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US" dirty="0">
                <a:solidFill>
                  <a:srgbClr val="1974D2"/>
                </a:solidFill>
              </a:rPr>
              <a:t>Conclusions and Recommendations</a:t>
            </a:r>
            <a:endParaRPr dirty="0">
              <a:solidFill>
                <a:srgbClr val="1974D2"/>
              </a:solidFill>
            </a:endParaRP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2131775"/>
            <a:ext cx="184731" cy="307777"/>
          </a:xfrm>
          <a:prstGeom prst="rect">
            <a:avLst/>
          </a:prstGeom>
          <a:noFill/>
        </p:spPr>
        <p:txBody>
          <a:bodyPr wrap="none" rtlCol="0">
            <a:spAutoFit/>
          </a:bodyPr>
          <a:lstStyle/>
          <a:p>
            <a:endParaRPr lang="en-AE" dirty="0"/>
          </a:p>
        </p:txBody>
      </p:sp>
      <p:sp>
        <p:nvSpPr>
          <p:cNvPr id="6" name="TextBox 5">
            <a:extLst>
              <a:ext uri="{FF2B5EF4-FFF2-40B4-BE49-F238E27FC236}">
                <a16:creationId xmlns:a16="http://schemas.microsoft.com/office/drawing/2014/main" id="{55D97375-5FAD-C8EE-021E-709178F868B7}"/>
              </a:ext>
            </a:extLst>
          </p:cNvPr>
          <p:cNvSpPr txBox="1"/>
          <p:nvPr/>
        </p:nvSpPr>
        <p:spPr>
          <a:xfrm>
            <a:off x="202550" y="861979"/>
            <a:ext cx="8672936" cy="3393237"/>
          </a:xfrm>
          <a:prstGeom prst="rect">
            <a:avLst/>
          </a:prstGeom>
          <a:noFill/>
        </p:spPr>
        <p:txBody>
          <a:bodyPr wrap="square" rtlCol="0">
            <a:spAutoFit/>
          </a:bodyPr>
          <a:lstStyle>
            <a:defPPr marR="0" lvl="0" algn="l" rtl="0">
              <a:lnSpc>
                <a:spcPct val="100000"/>
              </a:lnSpc>
              <a:spcBef>
                <a:spcPts val="0"/>
              </a:spcBef>
              <a:spcAft>
                <a:spcPts val="0"/>
              </a:spcAft>
              <a:defRPr/>
            </a:defPPr>
            <a:lvl1pPr>
              <a:lnSpc>
                <a:spcPct val="150000"/>
              </a:lnSpc>
              <a:defRPr sz="1100">
                <a:solidFill>
                  <a:schemeClr val="bg2"/>
                </a:solidFill>
                <a:effectLst/>
                <a:latin typeface="Nunito" pitchFamily="2" charset="77"/>
              </a:defRPr>
            </a:lvl1pPr>
          </a:lstStyle>
          <a:p>
            <a:r>
              <a:rPr lang="en-US" sz="1200" b="1" dirty="0"/>
              <a:t>Significance of predictors:</a:t>
            </a:r>
            <a:br>
              <a:rPr lang="en-US" sz="1200" b="1" dirty="0"/>
            </a:br>
            <a:r>
              <a:rPr lang="en-US" sz="1200" dirty="0"/>
              <a:t>The model is able to explain ~83% of the variation in the data and within ~4% of the normalized used prices on the test data, which is good.</a:t>
            </a:r>
          </a:p>
          <a:p>
            <a:pPr marL="171450" indent="-171450">
              <a:buFont typeface="Arial" panose="020B0604020202020204" pitchFamily="34" charset="0"/>
              <a:buChar char="•"/>
            </a:pPr>
            <a:r>
              <a:rPr lang="en-US" sz="1200" dirty="0"/>
              <a:t>If the RAM of a phone increases by one unit, then its price increases by 0.0207 units, all other variables held constant.</a:t>
            </a:r>
          </a:p>
          <a:p>
            <a:pPr marL="171450" indent="-171450">
              <a:buFont typeface="Arial" panose="020B0604020202020204" pitchFamily="34" charset="0"/>
              <a:buChar char="•"/>
            </a:pPr>
            <a:r>
              <a:rPr lang="en-US" sz="1200" dirty="0"/>
              <a:t>If the normalized new price of a phone increases by one unit, then the used price increases by 0.4415 unit, all other variables held constant. This variable is observed to have the most impact on the pricing of the refurbished phone.</a:t>
            </a:r>
          </a:p>
          <a:p>
            <a:pPr marL="171450" indent="-171450">
              <a:buFont typeface="Arial" panose="020B0604020202020204" pitchFamily="34" charset="0"/>
              <a:buChar char="•"/>
            </a:pPr>
            <a:r>
              <a:rPr lang="en-US" sz="1200" dirty="0"/>
              <a:t>If the number of years since release of the phone increases by one unit, then its used price decreases by 0.0292 units, all other variables held constant.</a:t>
            </a:r>
          </a:p>
          <a:p>
            <a:pPr marL="171450" indent="-171450">
              <a:buFont typeface="Arial" panose="020B0604020202020204" pitchFamily="34" charset="0"/>
              <a:buChar char="•"/>
            </a:pPr>
            <a:r>
              <a:rPr lang="en-US" sz="1200" dirty="0"/>
              <a:t>The prices for an IOS running device will be 0.09 units less than those running </a:t>
            </a:r>
            <a:r>
              <a:rPr lang="en-US" sz="1200" dirty="0" err="1"/>
              <a:t>Andriod</a:t>
            </a:r>
            <a:r>
              <a:rPr lang="en-US" sz="1200" dirty="0"/>
              <a:t>.</a:t>
            </a:r>
          </a:p>
          <a:p>
            <a:pPr marL="171450" indent="-171450">
              <a:buFont typeface="Arial" panose="020B0604020202020204" pitchFamily="34" charset="0"/>
              <a:buChar char="•"/>
            </a:pPr>
            <a:r>
              <a:rPr lang="en-US" sz="1200" dirty="0"/>
              <a:t>The price of a 4G enabled device will be 0.05 units more than a device which does not support 4G. </a:t>
            </a:r>
          </a:p>
          <a:p>
            <a:pPr marL="171450" indent="-171450">
              <a:buFont typeface="Arial" panose="020B0604020202020204" pitchFamily="34" charset="0"/>
              <a:buChar char="•"/>
            </a:pPr>
            <a:r>
              <a:rPr lang="en-US" sz="1200" dirty="0"/>
              <a:t>If the weight of the phone increases by one unit, the price of the used phone increases by 0.0017 units, all other variables held constant.</a:t>
            </a:r>
          </a:p>
        </p:txBody>
      </p:sp>
    </p:spTree>
    <p:extLst>
      <p:ext uri="{BB962C8B-B14F-4D97-AF65-F5344CB8AC3E}">
        <p14:creationId xmlns:p14="http://schemas.microsoft.com/office/powerpoint/2010/main" val="4114330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US" dirty="0">
                <a:solidFill>
                  <a:srgbClr val="1974D2"/>
                </a:solidFill>
              </a:rPr>
              <a:t>Conclusions and Recommendations</a:t>
            </a:r>
            <a:endParaRPr dirty="0">
              <a:solidFill>
                <a:srgbClr val="1974D2"/>
              </a:solidFill>
            </a:endParaRPr>
          </a:p>
        </p:txBody>
      </p:sp>
      <p:sp>
        <p:nvSpPr>
          <p:cNvPr id="10" name="TextBox 9">
            <a:extLst>
              <a:ext uri="{FF2B5EF4-FFF2-40B4-BE49-F238E27FC236}">
                <a16:creationId xmlns:a16="http://schemas.microsoft.com/office/drawing/2014/main" id="{8D3B9692-4811-B537-0945-F4ACC889FC4F}"/>
              </a:ext>
            </a:extLst>
          </p:cNvPr>
          <p:cNvSpPr txBox="1"/>
          <p:nvPr/>
        </p:nvSpPr>
        <p:spPr>
          <a:xfrm>
            <a:off x="1025718" y="2131775"/>
            <a:ext cx="184731" cy="307777"/>
          </a:xfrm>
          <a:prstGeom prst="rect">
            <a:avLst/>
          </a:prstGeom>
          <a:noFill/>
        </p:spPr>
        <p:txBody>
          <a:bodyPr wrap="none" rtlCol="0">
            <a:spAutoFit/>
          </a:bodyPr>
          <a:lstStyle/>
          <a:p>
            <a:endParaRPr lang="en-AE" dirty="0"/>
          </a:p>
        </p:txBody>
      </p:sp>
      <p:sp>
        <p:nvSpPr>
          <p:cNvPr id="6" name="TextBox 5">
            <a:extLst>
              <a:ext uri="{FF2B5EF4-FFF2-40B4-BE49-F238E27FC236}">
                <a16:creationId xmlns:a16="http://schemas.microsoft.com/office/drawing/2014/main" id="{55D97375-5FAD-C8EE-021E-709178F868B7}"/>
              </a:ext>
            </a:extLst>
          </p:cNvPr>
          <p:cNvSpPr txBox="1"/>
          <p:nvPr/>
        </p:nvSpPr>
        <p:spPr>
          <a:xfrm>
            <a:off x="202550" y="861979"/>
            <a:ext cx="8672936" cy="3393237"/>
          </a:xfrm>
          <a:prstGeom prst="rect">
            <a:avLst/>
          </a:prstGeom>
          <a:noFill/>
        </p:spPr>
        <p:txBody>
          <a:bodyPr wrap="square" rtlCol="0">
            <a:spAutoFit/>
          </a:bodyPr>
          <a:lstStyle>
            <a:defPPr marR="0" lvl="0" algn="l" rtl="0">
              <a:lnSpc>
                <a:spcPct val="100000"/>
              </a:lnSpc>
              <a:spcBef>
                <a:spcPts val="0"/>
              </a:spcBef>
              <a:spcAft>
                <a:spcPts val="0"/>
              </a:spcAft>
              <a:defRPr/>
            </a:defPPr>
            <a:lvl1pPr>
              <a:lnSpc>
                <a:spcPct val="150000"/>
              </a:lnSpc>
              <a:defRPr sz="1100">
                <a:solidFill>
                  <a:schemeClr val="bg2"/>
                </a:solidFill>
                <a:effectLst/>
                <a:latin typeface="Nunito" pitchFamily="2" charset="77"/>
              </a:defRPr>
            </a:lvl1pPr>
          </a:lstStyle>
          <a:p>
            <a:r>
              <a:rPr lang="en-US" sz="1200" b="1" dirty="0"/>
              <a:t>Key takeaways and recommendations:</a:t>
            </a:r>
          </a:p>
          <a:p>
            <a:pPr marL="171450" indent="-171450">
              <a:buFont typeface="Arial" panose="020B0604020202020204" pitchFamily="34" charset="0"/>
              <a:buChar char="•"/>
            </a:pPr>
            <a:r>
              <a:rPr lang="en-US" sz="1200" dirty="0"/>
              <a:t>As the used prices of the phone are heavily impacted by the year the phone was released, and newer phones are priced more expensive, we should look for increasing our marketing efforts to acquire greater number of people willing to sell their phones on our platform.</a:t>
            </a:r>
          </a:p>
          <a:p>
            <a:pPr marL="171450" indent="-171450">
              <a:buFont typeface="Arial" panose="020B0604020202020204" pitchFamily="34" charset="0"/>
              <a:buChar char="•"/>
            </a:pPr>
            <a:r>
              <a:rPr lang="en-US" sz="1200" dirty="0"/>
              <a:t>Also, the newer phones will have more demand as they would have the latest specifications. Attractive offers and add-ons would allow us to capture more customers that wish to buy these refurbished phones.</a:t>
            </a:r>
          </a:p>
          <a:p>
            <a:pPr marL="171450" indent="-171450">
              <a:buFont typeface="Arial" panose="020B0604020202020204" pitchFamily="34" charset="0"/>
              <a:buChar char="•"/>
            </a:pPr>
            <a:r>
              <a:rPr lang="en-US" sz="1200" dirty="0" err="1"/>
              <a:t>ReCell</a:t>
            </a:r>
            <a:r>
              <a:rPr lang="en-US" sz="1200" dirty="0"/>
              <a:t> can gather data about the customer’s gender, location, age, occupation etc. which could help us understand the needs and trends based on these factors.</a:t>
            </a:r>
          </a:p>
          <a:p>
            <a:pPr marL="171450" indent="-171450">
              <a:buFont typeface="Arial" panose="020B0604020202020204" pitchFamily="34" charset="0"/>
              <a:buChar char="•"/>
            </a:pPr>
            <a:r>
              <a:rPr lang="en-US" sz="1200" dirty="0"/>
              <a:t>Further investigation about the ‘Other’ brands can help us understand the distribution better as it shares 14.5% of the total phones in our database. The segregation can help us further to deduce the trends and improve our prediction algorithm.</a:t>
            </a:r>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3217645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0ee00f67ea_0_5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
        <p:nvSpPr>
          <p:cNvPr id="176" name="Google Shape;176;g10ee00f67ea_0_55"/>
          <p:cNvSpPr txBox="1">
            <a:spLocks noGrp="1"/>
          </p:cNvSpPr>
          <p:nvPr>
            <p:ph type="sldNum" idx="4294967295"/>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800"/>
              <a:buNone/>
            </a:pPr>
            <a:fld id="{00000000-1234-1234-1234-123412341234}" type="slidenum">
              <a:rPr lang="en"/>
              <a:t>58</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6" name="Google Shape;166;p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r>
              <a:rPr lang="en" dirty="0">
                <a:solidFill>
                  <a:srgbClr val="1974D2"/>
                </a:solidFill>
              </a:rPr>
              <a:t>Data Overview</a:t>
            </a:r>
            <a:endParaRPr dirty="0">
              <a:solidFill>
                <a:srgbClr val="1974D2"/>
              </a:solidFill>
            </a:endParaRPr>
          </a:p>
        </p:txBody>
      </p:sp>
      <p:sp>
        <p:nvSpPr>
          <p:cNvPr id="167" name="Google Shape;167;p6"/>
          <p:cNvSpPr txBox="1">
            <a:spLocks noGrp="1"/>
          </p:cNvSpPr>
          <p:nvPr>
            <p:ph type="body" idx="1"/>
          </p:nvPr>
        </p:nvSpPr>
        <p:spPr>
          <a:xfrm>
            <a:off x="202550" y="861975"/>
            <a:ext cx="8629800" cy="29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900"/>
              </a:spcBef>
              <a:spcAft>
                <a:spcPts val="0"/>
              </a:spcAft>
              <a:buNone/>
            </a:pPr>
            <a:endParaRPr sz="1400" dirty="0">
              <a:solidFill>
                <a:srgbClr val="000000"/>
              </a:solidFill>
            </a:endParaRPr>
          </a:p>
          <a:p>
            <a:pPr marL="0" lvl="0" indent="0" algn="l" rtl="0">
              <a:lnSpc>
                <a:spcPct val="115000"/>
              </a:lnSpc>
              <a:spcBef>
                <a:spcPts val="1000"/>
              </a:spcBef>
              <a:spcAft>
                <a:spcPts val="0"/>
              </a:spcAft>
              <a:buSzPts val="1500"/>
              <a:buNone/>
            </a:pPr>
            <a:endParaRPr sz="1400" dirty="0">
              <a:solidFill>
                <a:srgbClr val="000000"/>
              </a:solidFill>
            </a:endParaRPr>
          </a:p>
          <a:p>
            <a:pPr marL="0" lvl="0" indent="0" algn="l" rtl="0">
              <a:lnSpc>
                <a:spcPct val="115000"/>
              </a:lnSpc>
              <a:spcBef>
                <a:spcPts val="1000"/>
              </a:spcBef>
              <a:spcAft>
                <a:spcPts val="1000"/>
              </a:spcAft>
              <a:buClr>
                <a:srgbClr val="000000"/>
              </a:buClr>
              <a:buSzPts val="1500"/>
              <a:buFont typeface="Arial"/>
              <a:buNone/>
            </a:pPr>
            <a:endParaRPr sz="1400" dirty="0">
              <a:solidFill>
                <a:srgbClr val="000000"/>
              </a:solidFill>
            </a:endParaRPr>
          </a:p>
        </p:txBody>
      </p:sp>
      <p:sp>
        <p:nvSpPr>
          <p:cNvPr id="168" name="Google Shape;168;p6"/>
          <p:cNvSpPr txBox="1"/>
          <p:nvPr/>
        </p:nvSpPr>
        <p:spPr>
          <a:xfrm>
            <a:off x="434250" y="1097925"/>
            <a:ext cx="7300500" cy="2985402"/>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Nunito"/>
              <a:buChar char="●"/>
            </a:pPr>
            <a:r>
              <a:rPr lang="en" dirty="0">
                <a:latin typeface="Nunito"/>
                <a:ea typeface="Nunito"/>
                <a:cs typeface="Nunito"/>
                <a:sym typeface="Nunito"/>
              </a:rPr>
              <a:t>The total no. of </a:t>
            </a:r>
            <a:r>
              <a:rPr lang="en" b="1" dirty="0">
                <a:latin typeface="Nunito"/>
                <a:ea typeface="Nunito"/>
                <a:cs typeface="Nunito"/>
                <a:sym typeface="Nunito"/>
              </a:rPr>
              <a:t>observations/devices</a:t>
            </a:r>
            <a:r>
              <a:rPr lang="en" dirty="0">
                <a:latin typeface="Nunito"/>
                <a:ea typeface="Nunito"/>
                <a:cs typeface="Nunito"/>
                <a:sym typeface="Nunito"/>
              </a:rPr>
              <a:t> are: </a:t>
            </a:r>
            <a:r>
              <a:rPr lang="en" b="1" dirty="0">
                <a:latin typeface="Nunito"/>
                <a:ea typeface="Nunito"/>
                <a:cs typeface="Nunito"/>
                <a:sym typeface="Nunito"/>
              </a:rPr>
              <a:t>3454</a:t>
            </a:r>
            <a:endParaRPr b="1" dirty="0">
              <a:latin typeface="Nunito"/>
              <a:ea typeface="Nunito"/>
              <a:cs typeface="Nunito"/>
              <a:sym typeface="Nunito"/>
            </a:endParaRPr>
          </a:p>
          <a:p>
            <a:pPr marL="457200" lvl="0" indent="-317500" algn="l" rtl="0">
              <a:lnSpc>
                <a:spcPct val="200000"/>
              </a:lnSpc>
              <a:spcBef>
                <a:spcPts val="0"/>
              </a:spcBef>
              <a:spcAft>
                <a:spcPts val="0"/>
              </a:spcAft>
              <a:buSzPts val="1400"/>
              <a:buFont typeface="Nunito"/>
              <a:buChar char="●"/>
            </a:pPr>
            <a:r>
              <a:rPr lang="en" dirty="0">
                <a:latin typeface="Nunito"/>
                <a:ea typeface="Nunito"/>
                <a:cs typeface="Nunito"/>
                <a:sym typeface="Nunito"/>
              </a:rPr>
              <a:t>The total no. of </a:t>
            </a:r>
            <a:r>
              <a:rPr lang="en" b="1" dirty="0">
                <a:latin typeface="Nunito"/>
                <a:ea typeface="Nunito"/>
                <a:cs typeface="Nunito"/>
                <a:sym typeface="Nunito"/>
              </a:rPr>
              <a:t>Variables</a:t>
            </a:r>
            <a:r>
              <a:rPr lang="en" dirty="0">
                <a:latin typeface="Nunito"/>
                <a:ea typeface="Nunito"/>
                <a:cs typeface="Nunito"/>
                <a:sym typeface="Nunito"/>
              </a:rPr>
              <a:t> are: </a:t>
            </a:r>
            <a:r>
              <a:rPr lang="en" b="1" dirty="0">
                <a:latin typeface="Nunito"/>
                <a:ea typeface="Nunito"/>
                <a:cs typeface="Nunito"/>
                <a:sym typeface="Nunito"/>
              </a:rPr>
              <a:t>15</a:t>
            </a:r>
            <a:endParaRPr b="1" dirty="0">
              <a:latin typeface="Nunito"/>
              <a:ea typeface="Nunito"/>
              <a:cs typeface="Nunito"/>
              <a:sym typeface="Nunito"/>
            </a:endParaRPr>
          </a:p>
          <a:p>
            <a:pPr marL="457200" lvl="0" indent="-317500" algn="l" rtl="0">
              <a:lnSpc>
                <a:spcPct val="200000"/>
              </a:lnSpc>
              <a:spcBef>
                <a:spcPts val="0"/>
              </a:spcBef>
              <a:spcAft>
                <a:spcPts val="0"/>
              </a:spcAft>
              <a:buSzPts val="1400"/>
              <a:buFont typeface="Nunito"/>
              <a:buChar char="●"/>
            </a:pPr>
            <a:r>
              <a:rPr lang="en" dirty="0">
                <a:latin typeface="Nunito"/>
                <a:ea typeface="Nunito"/>
                <a:cs typeface="Nunito"/>
                <a:sym typeface="Nunito"/>
              </a:rPr>
              <a:t>Total no. of </a:t>
            </a:r>
            <a:r>
              <a:rPr lang="en" b="1" dirty="0">
                <a:latin typeface="Nunito"/>
                <a:ea typeface="Nunito"/>
                <a:cs typeface="Nunito"/>
                <a:sym typeface="Nunito"/>
              </a:rPr>
              <a:t>Categorical variables are </a:t>
            </a:r>
            <a:r>
              <a:rPr lang="en" dirty="0">
                <a:latin typeface="Nunito"/>
                <a:ea typeface="Nunito"/>
                <a:cs typeface="Nunito"/>
                <a:sym typeface="Nunito"/>
              </a:rPr>
              <a:t>in the dataset: 4</a:t>
            </a:r>
            <a:endParaRPr b="1" dirty="0">
              <a:latin typeface="Nunito"/>
              <a:ea typeface="Nunito"/>
              <a:cs typeface="Nunito"/>
              <a:sym typeface="Nunito"/>
            </a:endParaRPr>
          </a:p>
          <a:p>
            <a:pPr marL="457200" lvl="0" indent="-317500" algn="l" rtl="0">
              <a:lnSpc>
                <a:spcPct val="200000"/>
              </a:lnSpc>
              <a:spcBef>
                <a:spcPts val="0"/>
              </a:spcBef>
              <a:spcAft>
                <a:spcPts val="0"/>
              </a:spcAft>
              <a:buSzPts val="1400"/>
              <a:buFont typeface="Nunito"/>
              <a:buChar char="●"/>
            </a:pPr>
            <a:r>
              <a:rPr lang="en" dirty="0">
                <a:latin typeface="Nunito"/>
                <a:ea typeface="Nunito"/>
                <a:cs typeface="Nunito"/>
                <a:sym typeface="Nunito"/>
              </a:rPr>
              <a:t>Total no. of </a:t>
            </a:r>
            <a:r>
              <a:rPr lang="en" b="1" dirty="0">
                <a:latin typeface="Nunito"/>
                <a:ea typeface="Nunito"/>
                <a:cs typeface="Nunito"/>
                <a:sym typeface="Nunito"/>
              </a:rPr>
              <a:t>Numerical variables are </a:t>
            </a:r>
            <a:r>
              <a:rPr lang="en" dirty="0">
                <a:latin typeface="Nunito"/>
                <a:ea typeface="Nunito"/>
                <a:cs typeface="Nunito"/>
                <a:sym typeface="Nunito"/>
              </a:rPr>
              <a:t>in the dataset: 11</a:t>
            </a:r>
          </a:p>
          <a:p>
            <a:pPr marL="457200" lvl="0" indent="-317500" algn="l" rtl="0">
              <a:lnSpc>
                <a:spcPct val="200000"/>
              </a:lnSpc>
              <a:spcBef>
                <a:spcPts val="0"/>
              </a:spcBef>
              <a:spcAft>
                <a:spcPts val="0"/>
              </a:spcAft>
              <a:buSzPts val="1400"/>
              <a:buFont typeface="Nunito"/>
              <a:buChar char="●"/>
            </a:pPr>
            <a:r>
              <a:rPr lang="en" dirty="0">
                <a:latin typeface="Nunito"/>
                <a:ea typeface="Nunito"/>
                <a:cs typeface="Nunito"/>
                <a:sym typeface="Nunito"/>
              </a:rPr>
              <a:t>There are no </a:t>
            </a:r>
            <a:r>
              <a:rPr lang="en" b="1" dirty="0">
                <a:latin typeface="Nunito"/>
                <a:ea typeface="Nunito"/>
                <a:cs typeface="Nunito"/>
                <a:sym typeface="Nunito"/>
              </a:rPr>
              <a:t>duplicated values </a:t>
            </a:r>
            <a:r>
              <a:rPr lang="en" dirty="0">
                <a:latin typeface="Nunito"/>
                <a:ea typeface="Nunito"/>
                <a:cs typeface="Nunito"/>
                <a:sym typeface="Nunito"/>
              </a:rPr>
              <a:t>in the dataset.</a:t>
            </a:r>
            <a:endParaRPr dirty="0">
              <a:latin typeface="Nunito"/>
              <a:ea typeface="Nunito"/>
              <a:cs typeface="Nunito"/>
              <a:sym typeface="Nunito"/>
            </a:endParaRPr>
          </a:p>
          <a:p>
            <a:pPr marL="457200" lvl="0" indent="-317500" algn="l" rtl="0">
              <a:lnSpc>
                <a:spcPct val="150000"/>
              </a:lnSpc>
              <a:spcBef>
                <a:spcPts val="0"/>
              </a:spcBef>
              <a:spcAft>
                <a:spcPts val="0"/>
              </a:spcAft>
              <a:buSzPts val="1400"/>
              <a:buFont typeface="Nunito"/>
              <a:buChar char="●"/>
            </a:pPr>
            <a:r>
              <a:rPr lang="en" dirty="0">
                <a:latin typeface="Nunito"/>
                <a:ea typeface="Nunito"/>
                <a:cs typeface="Nunito"/>
                <a:sym typeface="Nunito"/>
              </a:rPr>
              <a:t>There are </a:t>
            </a:r>
            <a:r>
              <a:rPr lang="en" b="1" dirty="0">
                <a:latin typeface="Nunito"/>
                <a:ea typeface="Nunito"/>
                <a:cs typeface="Nunito"/>
                <a:sym typeface="Nunito"/>
              </a:rPr>
              <a:t>missing values found </a:t>
            </a:r>
            <a:r>
              <a:rPr lang="en" dirty="0">
                <a:latin typeface="Nunito"/>
                <a:ea typeface="Nunito"/>
                <a:cs typeface="Nunito"/>
                <a:sym typeface="Nunito"/>
              </a:rPr>
              <a:t>in 6 columns in the received dataset. We shall be treating them appropriately further. </a:t>
            </a:r>
          </a:p>
        </p:txBody>
      </p:sp>
    </p:spTree>
  </p:cSld>
  <p:clrMapOvr>
    <a:overrideClrMapping bg1="lt1" tx1="dk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0e9006cb6c_1_28"/>
          <p:cNvSpPr txBox="1">
            <a:spLocks noGrp="1"/>
          </p:cNvSpPr>
          <p:nvPr>
            <p:ph type="title"/>
          </p:nvPr>
        </p:nvSpPr>
        <p:spPr>
          <a:xfrm>
            <a:off x="311700" y="2086273"/>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200"/>
              <a:buNone/>
            </a:pPr>
            <a:r>
              <a:rPr lang="en" dirty="0">
                <a:solidFill>
                  <a:srgbClr val="1974D2"/>
                </a:solidFill>
                <a:effectLst/>
              </a:rPr>
              <a:t>EXPLORATORY DATA ANALYSIS</a:t>
            </a:r>
            <a:endParaRPr dirty="0">
              <a:solidFill>
                <a:srgbClr val="1974D2"/>
              </a:solidFill>
              <a:effectLst/>
            </a:endParaRPr>
          </a:p>
        </p:txBody>
      </p:sp>
    </p:spTree>
    <p:extLst>
      <p:ext uri="{BB962C8B-B14F-4D97-AF65-F5344CB8AC3E}">
        <p14:creationId xmlns:p14="http://schemas.microsoft.com/office/powerpoint/2010/main" val="426313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0" name="Google Shape;180;p8"/>
          <p:cNvSpPr txBox="1">
            <a:spLocks noGrp="1"/>
          </p:cNvSpPr>
          <p:nvPr>
            <p:ph type="body" idx="1"/>
          </p:nvPr>
        </p:nvSpPr>
        <p:spPr>
          <a:xfrm>
            <a:off x="202050" y="712706"/>
            <a:ext cx="8629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000" dirty="0">
                <a:solidFill>
                  <a:srgbClr val="000000"/>
                </a:solidFill>
              </a:rPr>
              <a:t>There are various factors affecting the prices of the refurbished handsets/phone purchased by </a:t>
            </a:r>
            <a:r>
              <a:rPr lang="en" sz="1000" dirty="0" err="1">
                <a:solidFill>
                  <a:srgbClr val="000000"/>
                </a:solidFill>
              </a:rPr>
              <a:t>Recell</a:t>
            </a:r>
            <a:r>
              <a:rPr lang="en" sz="1000" dirty="0">
                <a:solidFill>
                  <a:srgbClr val="000000"/>
                </a:solidFill>
              </a:rPr>
              <a:t>. We shall dive into each variable now to understand their distribution. </a:t>
            </a:r>
            <a:endParaRPr sz="1000" dirty="0">
              <a:solidFill>
                <a:srgbClr val="000000"/>
              </a:solidFill>
            </a:endParaRPr>
          </a:p>
        </p:txBody>
      </p:sp>
      <p:sp>
        <p:nvSpPr>
          <p:cNvPr id="182" name="Google Shape;182;p8"/>
          <p:cNvSpPr txBox="1"/>
          <p:nvPr/>
        </p:nvSpPr>
        <p:spPr>
          <a:xfrm>
            <a:off x="1921765" y="1274760"/>
            <a:ext cx="519037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Normalized used price of the refurbished devices (in euros)</a:t>
            </a:r>
            <a:endParaRPr dirty="0">
              <a:solidFill>
                <a:srgbClr val="0B5394"/>
              </a:solidFill>
              <a:latin typeface="Nunito"/>
              <a:ea typeface="Nunito"/>
              <a:cs typeface="Nunito"/>
              <a:sym typeface="Nunito"/>
            </a:endParaRPr>
          </a:p>
        </p:txBody>
      </p:sp>
      <p:sp>
        <p:nvSpPr>
          <p:cNvPr id="183" name="Google Shape;183;p8"/>
          <p:cNvSpPr txBox="1"/>
          <p:nvPr/>
        </p:nvSpPr>
        <p:spPr>
          <a:xfrm>
            <a:off x="5440045" y="2399499"/>
            <a:ext cx="3283105" cy="2031295"/>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graphs show the distribution of normalized prices for the used phones for the dataset available.</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graph depicts a normal distribution of the prices, and hence the word ‘normalized’.</a:t>
            </a:r>
            <a:endParaRPr sz="1000" dirty="0">
              <a:latin typeface="Nunito"/>
              <a:ea typeface="Nunito"/>
              <a:cs typeface="Nunito"/>
              <a:sym typeface="Nunito"/>
            </a:endParaRP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least price of a device is recorded to be around 1.53 euros and the maximum price is 6.6 euros.</a:t>
            </a:r>
          </a:p>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There are quite a few outliers in the dataset as observed in the boxplot.</a:t>
            </a:r>
          </a:p>
        </p:txBody>
      </p:sp>
      <p:pic>
        <p:nvPicPr>
          <p:cNvPr id="1028" name="Picture 4">
            <a:extLst>
              <a:ext uri="{FF2B5EF4-FFF2-40B4-BE49-F238E27FC236}">
                <a16:creationId xmlns:a16="http://schemas.microsoft.com/office/drawing/2014/main" id="{0881A393-E91F-65D5-EF00-4AE1FC56D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8455"/>
            <a:ext cx="5190370" cy="34334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BE8417-E472-631E-C7DE-BCBB2F32FA42}"/>
              </a:ext>
            </a:extLst>
          </p:cNvPr>
          <p:cNvSpPr/>
          <p:nvPr/>
        </p:nvSpPr>
        <p:spPr>
          <a:xfrm>
            <a:off x="5605078" y="1674839"/>
            <a:ext cx="3014113" cy="576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dirty="0">
                <a:ln w="0"/>
                <a:solidFill>
                  <a:schemeClr val="tx1"/>
                </a:solidFill>
                <a:latin typeface="Nunito" pitchFamily="2" charset="77"/>
              </a:rPr>
              <a:t>Average = 4.3 euros </a:t>
            </a:r>
          </a:p>
          <a:p>
            <a:pPr algn="ctr"/>
            <a:r>
              <a:rPr lang="en-AE" dirty="0">
                <a:ln w="0"/>
                <a:solidFill>
                  <a:schemeClr val="tx1"/>
                </a:solidFill>
                <a:latin typeface="Nunito" pitchFamily="2" charset="77"/>
              </a:rPr>
              <a:t>Median = 4.4 euros</a:t>
            </a:r>
          </a:p>
        </p:txBody>
      </p:sp>
    </p:spTree>
    <p:extLst>
      <p:ext uri="{BB962C8B-B14F-4D97-AF65-F5344CB8AC3E}">
        <p14:creationId xmlns:p14="http://schemas.microsoft.com/office/powerpoint/2010/main" val="2994525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8"/>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r>
              <a:rPr lang="en" dirty="0">
                <a:solidFill>
                  <a:srgbClr val="1974D2"/>
                </a:solidFill>
              </a:rPr>
              <a:t>Univariate Analysis</a:t>
            </a:r>
            <a:endParaRPr dirty="0">
              <a:solidFill>
                <a:srgbClr val="1974D2"/>
              </a:solidFill>
            </a:endParaRPr>
          </a:p>
        </p:txBody>
      </p:sp>
      <p:sp>
        <p:nvSpPr>
          <p:cNvPr id="182" name="Google Shape;182;p8"/>
          <p:cNvSpPr txBox="1"/>
          <p:nvPr/>
        </p:nvSpPr>
        <p:spPr>
          <a:xfrm>
            <a:off x="3112043" y="995460"/>
            <a:ext cx="2962753"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0B5394"/>
                </a:solidFill>
                <a:latin typeface="Nunito"/>
                <a:ea typeface="Nunito"/>
                <a:cs typeface="Nunito"/>
                <a:sym typeface="Nunito"/>
              </a:rPr>
              <a:t>Normalized new price (in euros)</a:t>
            </a:r>
            <a:endParaRPr dirty="0">
              <a:solidFill>
                <a:srgbClr val="0B5394"/>
              </a:solidFill>
              <a:latin typeface="Nunito"/>
              <a:ea typeface="Nunito"/>
              <a:cs typeface="Nunito"/>
              <a:sym typeface="Nunito"/>
            </a:endParaRPr>
          </a:p>
        </p:txBody>
      </p:sp>
      <p:sp>
        <p:nvSpPr>
          <p:cNvPr id="183" name="Google Shape;183;p8"/>
          <p:cNvSpPr txBox="1"/>
          <p:nvPr/>
        </p:nvSpPr>
        <p:spPr>
          <a:xfrm>
            <a:off x="5574540" y="2023779"/>
            <a:ext cx="3283105" cy="2954625"/>
          </a:xfrm>
          <a:prstGeom prst="rect">
            <a:avLst/>
          </a:prstGeom>
          <a:noFill/>
          <a:ln>
            <a:noFill/>
          </a:ln>
        </p:spPr>
        <p:txBody>
          <a:bodyPr spcFirstLastPara="1" wrap="square" lIns="91425" tIns="91425" rIns="91425" bIns="91425" anchor="t" anchorCtr="0">
            <a:spAutoFit/>
          </a:bodyPr>
          <a:lstStyle/>
          <a:p>
            <a:pPr marL="114300" lvl="0" indent="-114300" algn="l" rtl="0">
              <a:lnSpc>
                <a:spcPct val="150000"/>
              </a:lnSpc>
              <a:spcBef>
                <a:spcPts val="0"/>
              </a:spcBef>
              <a:spcAft>
                <a:spcPts val="0"/>
              </a:spcAft>
              <a:buSzPts val="900"/>
              <a:buFont typeface="Nunito"/>
              <a:buChar char="●"/>
            </a:pPr>
            <a:r>
              <a:rPr lang="en" sz="1000" dirty="0">
                <a:latin typeface="Nunito"/>
                <a:ea typeface="Nunito"/>
                <a:cs typeface="Nunito"/>
                <a:sym typeface="Nunito"/>
              </a:rPr>
              <a:t>The gr</a:t>
            </a:r>
            <a:r>
              <a:rPr lang="en-US" sz="1000" dirty="0">
                <a:latin typeface="Nunito"/>
                <a:ea typeface="Nunito"/>
                <a:cs typeface="Nunito"/>
                <a:sym typeface="Nunito"/>
              </a:rPr>
              <a:t>ap</a:t>
            </a:r>
            <a:r>
              <a:rPr lang="en" sz="1000" dirty="0">
                <a:latin typeface="Nunito"/>
                <a:ea typeface="Nunito"/>
                <a:cs typeface="Nunito"/>
                <a:sym typeface="Nunito"/>
              </a:rPr>
              <a:t>h shows us the distribution of prices of the new devices, if bought from the market, for the same (used) model which was bought by </a:t>
            </a:r>
            <a:r>
              <a:rPr lang="en" sz="1000" dirty="0" err="1">
                <a:latin typeface="Nunito"/>
                <a:ea typeface="Nunito"/>
                <a:cs typeface="Nunito"/>
                <a:sym typeface="Nunito"/>
              </a:rPr>
              <a:t>ReCell</a:t>
            </a:r>
            <a:r>
              <a:rPr lang="en" sz="1000" dirty="0">
                <a:latin typeface="Nunito"/>
                <a:ea typeface="Nunito"/>
                <a:cs typeface="Nunito"/>
                <a:sym typeface="Nunito"/>
              </a:rPr>
              <a:t>.</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data seems to follow a normal distribution.</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average and median price of the new devices is understandably more than the average price of the used model.</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 mean and median price are observed to be very close to each other, almost equal. The difference is 0.01 euros.</a:t>
            </a:r>
          </a:p>
          <a:p>
            <a:pPr marL="114300" lvl="0" indent="-114300" algn="l" rtl="0">
              <a:lnSpc>
                <a:spcPct val="150000"/>
              </a:lnSpc>
              <a:spcBef>
                <a:spcPts val="0"/>
              </a:spcBef>
              <a:spcAft>
                <a:spcPts val="0"/>
              </a:spcAft>
              <a:buSzPts val="900"/>
              <a:buFont typeface="Nunito"/>
              <a:buChar char="●"/>
            </a:pPr>
            <a:r>
              <a:rPr lang="en-US" sz="1000" dirty="0">
                <a:latin typeface="Nunito"/>
                <a:ea typeface="Nunito"/>
                <a:cs typeface="Nunito"/>
                <a:sym typeface="Nunito"/>
              </a:rPr>
              <a:t>There are quite few outliers in the dataset on both sides. </a:t>
            </a:r>
            <a:endParaRPr sz="1000" dirty="0">
              <a:latin typeface="Nunito"/>
              <a:ea typeface="Nunito"/>
              <a:cs typeface="Nunito"/>
              <a:sym typeface="Nunito"/>
            </a:endParaRPr>
          </a:p>
        </p:txBody>
      </p:sp>
      <p:pic>
        <p:nvPicPr>
          <p:cNvPr id="3074" name="Picture 2">
            <a:extLst>
              <a:ext uri="{FF2B5EF4-FFF2-40B4-BE49-F238E27FC236}">
                <a16:creationId xmlns:a16="http://schemas.microsoft.com/office/drawing/2014/main" id="{2EF5068B-A547-42F1-33FB-004B31C1D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7" y="1463125"/>
            <a:ext cx="5219400" cy="34526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12564C4-7CB2-92B2-75D0-7EFA029E34CF}"/>
              </a:ext>
            </a:extLst>
          </p:cNvPr>
          <p:cNvSpPr/>
          <p:nvPr/>
        </p:nvSpPr>
        <p:spPr>
          <a:xfrm>
            <a:off x="5709037" y="1430053"/>
            <a:ext cx="3014113" cy="576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E" dirty="0">
                <a:ln w="0"/>
                <a:solidFill>
                  <a:schemeClr val="tx1"/>
                </a:solidFill>
                <a:latin typeface="Nunito" pitchFamily="2" charset="77"/>
              </a:rPr>
              <a:t>Average = 5.23 euros </a:t>
            </a:r>
          </a:p>
          <a:p>
            <a:pPr algn="ctr"/>
            <a:r>
              <a:rPr lang="en-AE" dirty="0">
                <a:ln w="0"/>
                <a:solidFill>
                  <a:schemeClr val="tx1"/>
                </a:solidFill>
                <a:latin typeface="Nunito" pitchFamily="2" charset="77"/>
              </a:rPr>
              <a:t>Median = 5.24 euros</a:t>
            </a:r>
          </a:p>
        </p:txBody>
      </p:sp>
    </p:spTree>
    <p:extLst>
      <p:ext uri="{BB962C8B-B14F-4D97-AF65-F5344CB8AC3E}">
        <p14:creationId xmlns:p14="http://schemas.microsoft.com/office/powerpoint/2010/main" val="1307483835"/>
      </p:ext>
    </p:extLst>
  </p:cSld>
  <p:clrMapOvr>
    <a:masterClrMapping/>
  </p:clrMapOvr>
</p:sld>
</file>

<file path=ppt/theme/theme1.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themeOverride>
</file>

<file path=ppt/theme/themeOverride3.xml><?xml version="1.0" encoding="utf-8"?>
<a:themeOverride xmlns:a="http://schemas.openxmlformats.org/drawingml/2006/main">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themeOverride>
</file>

<file path=ppt/theme/themeOverride4.xml><?xml version="1.0" encoding="utf-8"?>
<a:themeOverride xmlns:a="http://schemas.openxmlformats.org/drawingml/2006/main">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themeOverride>
</file>

<file path=ppt/theme/themeOverride5.xml><?xml version="1.0" encoding="utf-8"?>
<a:themeOverride xmlns:a="http://schemas.openxmlformats.org/drawingml/2006/main">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themeOverride>
</file>

<file path=ppt/theme/themeOverride6.xml><?xml version="1.0" encoding="utf-8"?>
<a:themeOverride xmlns:a="http://schemas.openxmlformats.org/drawingml/2006/main">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12653</TotalTime>
  <Words>6437</Words>
  <Application>Microsoft Office PowerPoint</Application>
  <PresentationFormat>On-screen Show (16:9)</PresentationFormat>
  <Paragraphs>655</Paragraphs>
  <Slides>58</Slides>
  <Notes>58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58</vt:i4>
      </vt:variant>
    </vt:vector>
  </HeadingPairs>
  <TitlesOfParts>
    <vt:vector size="65" baseType="lpstr">
      <vt:lpstr>Arial</vt:lpstr>
      <vt:lpstr>Nunito ExtraBold</vt:lpstr>
      <vt:lpstr>Nunito SemiBold</vt:lpstr>
      <vt:lpstr>Calibri</vt:lpstr>
      <vt:lpstr>Nunito</vt:lpstr>
      <vt:lpstr>Just Logo</vt:lpstr>
      <vt:lpstr>Just Logo</vt:lpstr>
      <vt:lpstr>Dymanic Pricing Determination - ReCell</vt:lpstr>
      <vt:lpstr>Contents / Agenda</vt:lpstr>
      <vt:lpstr>Business Problem Overview</vt:lpstr>
      <vt:lpstr>Objective</vt:lpstr>
      <vt:lpstr>Data Overview</vt:lpstr>
      <vt:lpstr>Data Overview</vt:lpstr>
      <vt:lpstr>EXPLORATORY DATA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Multivariate Analysis</vt:lpstr>
      <vt:lpstr>Multivariate Analysis RAM and Brands</vt:lpstr>
      <vt:lpstr>Multivariate Analysis – Weight and brands</vt:lpstr>
      <vt:lpstr>Multivariate Analysis – Screen size and brands</vt:lpstr>
      <vt:lpstr>Multivariate Analysis – Selfie Camera and brands</vt:lpstr>
      <vt:lpstr>Multivariate Analysis – Main Camera and brands</vt:lpstr>
      <vt:lpstr>Multivariate Analysis – Price and Release year</vt:lpstr>
      <vt:lpstr>Multivariate Analysis – Price and Network support</vt:lpstr>
      <vt:lpstr>DATA PROCESSING</vt:lpstr>
      <vt:lpstr>Missing value treatment </vt:lpstr>
      <vt:lpstr>Missing value treatment </vt:lpstr>
      <vt:lpstr>Missing value treatment </vt:lpstr>
      <vt:lpstr>Feature Engineering</vt:lpstr>
      <vt:lpstr>Outliers check</vt:lpstr>
      <vt:lpstr>Outliers check</vt:lpstr>
      <vt:lpstr>Data Preparation for Modelling</vt:lpstr>
      <vt:lpstr>Step 1: Create subsets of independent and dependent variables</vt:lpstr>
      <vt:lpstr>Step 3 – Getting Dummy Variables</vt:lpstr>
      <vt:lpstr>Step 4 – Split Datasets</vt:lpstr>
      <vt:lpstr>MODEL BUILDING – LINEAR REGRESSION</vt:lpstr>
      <vt:lpstr>Model Building – Linear Regression</vt:lpstr>
      <vt:lpstr>Model Building – Linear Regression</vt:lpstr>
      <vt:lpstr>Model Performance Check – Training performance</vt:lpstr>
      <vt:lpstr>CHECKING LINEAR REGRESSION ASSUMPTIONS</vt:lpstr>
      <vt:lpstr>Linear Regression Assumptions</vt:lpstr>
      <vt:lpstr>Test for Multicollinearity</vt:lpstr>
      <vt:lpstr>Test for Multicollinearity – Dropping high p-value variables</vt:lpstr>
      <vt:lpstr>Test for Multicollinearity – Dropping high p-value variables</vt:lpstr>
      <vt:lpstr>Test for Linearity and Independence </vt:lpstr>
      <vt:lpstr>Test for Normality</vt:lpstr>
      <vt:lpstr>Test for Homoscedasticity</vt:lpstr>
      <vt:lpstr>Predictions on Test Data</vt:lpstr>
      <vt:lpstr>Final Model Summary – Regression Results</vt:lpstr>
      <vt:lpstr>Final Model Summary – Regression Results</vt:lpstr>
      <vt:lpstr>Conclusions and Recommendations</vt:lpstr>
      <vt:lpstr>Conclusions and 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Dymanic Pricing Determination - ReCell</dc:title>
  <cp:lastModifiedBy>Dhawal Armarkar</cp:lastModifiedBy>
  <cp:revision>73</cp:revision>
  <dcterms:modified xsi:type="dcterms:W3CDTF">2022-09-22T11:55:34Z</dcterms:modified>
</cp:coreProperties>
</file>